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14"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2286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4572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6858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9144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12192000" y="0"/>
            <a:ext cx="12192000" cy="6832600"/>
          </a:xfrm>
          <a:prstGeom prst="rect">
            <a:avLst/>
          </a:prstGeom>
        </p:spPr>
        <p:txBody>
          <a:bodyPr lIns="91439" tIns="45719" rIns="91439" bIns="45719">
            <a:noAutofit/>
          </a:bodyPr>
          <a:lstStyle/>
          <a:p>
            <a:pPr/>
          </a:p>
        </p:txBody>
      </p:sp>
      <p:sp>
        <p:nvSpPr>
          <p:cNvPr id="112" name="Image"/>
          <p:cNvSpPr/>
          <p:nvPr>
            <p:ph type="pic" sz="half" idx="14"/>
          </p:nvPr>
        </p:nvSpPr>
        <p:spPr>
          <a:xfrm>
            <a:off x="12192000" y="6896100"/>
            <a:ext cx="12192000" cy="6819900"/>
          </a:xfrm>
          <a:prstGeom prst="rect">
            <a:avLst/>
          </a:prstGeom>
        </p:spPr>
        <p:txBody>
          <a:bodyPr lIns="91439" tIns="45719" rIns="91439" bIns="45719">
            <a:noAutofit/>
          </a:bodyPr>
          <a:lstStyle/>
          <a:p>
            <a:pPr/>
          </a:p>
        </p:txBody>
      </p:sp>
      <p:sp>
        <p:nvSpPr>
          <p:cNvPr id="113" name="Image"/>
          <p:cNvSpPr/>
          <p:nvPr>
            <p:ph type="pic" idx="15"/>
          </p:nvPr>
        </p:nvSpPr>
        <p:spPr>
          <a:xfrm>
            <a:off x="0" y="0"/>
            <a:ext cx="12128500" cy="137160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a:defRPr>
            </a:lvl1pPr>
          </a:lstStyle>
          <a:p>
            <a:pPr/>
            <a:r>
              <a:t>Johnny Appleseed</a:t>
            </a:r>
          </a:p>
        </p:txBody>
      </p:sp>
      <p:sp>
        <p:nvSpPr>
          <p:cNvPr id="124" name="Text"/>
          <p:cNvSpPr txBox="1"/>
          <p:nvPr>
            <p:ph type="body" sz="quarter" idx="15"/>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10287000" cy="137160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24384000" cy="137160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24384000" cy="13716000"/>
          </a:xfrm>
          <a:prstGeom prst="rect">
            <a:avLst/>
          </a:prstGeom>
        </p:spPr>
        <p:txBody>
          <a:bodyPr lIns="91439" tIns="45719" rIns="91439" bIns="45719">
            <a:noAutofit/>
          </a:bodyPr>
          <a:lstStyle/>
          <a:p>
            <a:pPr/>
          </a:p>
        </p:txBody>
      </p:sp>
      <p:sp>
        <p:nvSpPr>
          <p:cNvPr id="23" name="Line"/>
          <p:cNvSpPr/>
          <p:nvPr>
            <p:ph type="body" sz="quarter" idx="14"/>
          </p:nvPr>
        </p:nvSpPr>
        <p:spPr>
          <a:xfrm flipV="1">
            <a:off x="762000" y="8635632"/>
            <a:ext cx="22859999" cy="369"/>
          </a:xfrm>
          <a:prstGeom prst="line">
            <a:avLst/>
          </a:prstGeom>
          <a:ln w="508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2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2286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4572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6858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9144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3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2286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4572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6858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9144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762000" y="5676900"/>
            <a:ext cx="22860000" cy="6350000"/>
          </a:xfrm>
          <a:prstGeom prst="rect">
            <a:avLst/>
          </a:prstGeom>
        </p:spPr>
        <p:txBody>
          <a:bodyPr/>
          <a:lstStyle>
            <a:lvl1pPr>
              <a:spcBef>
                <a:spcPts val="0"/>
              </a:spcBef>
              <a:defRPr sz="30300"/>
            </a:lvl1pPr>
          </a:lstStyle>
          <a:p>
            <a:pPr/>
            <a:r>
              <a:t>Title Text</a:t>
            </a:r>
          </a:p>
        </p:txBody>
      </p:sp>
      <p:sp>
        <p:nvSpPr>
          <p:cNvPr id="44" name="Slide Number"/>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10287000" cy="13716000"/>
          </a:xfrm>
          <a:prstGeom prst="rect">
            <a:avLst/>
          </a:prstGeom>
        </p:spPr>
        <p:txBody>
          <a:bodyPr lIns="91439" tIns="45719" rIns="91439" bIns="45719">
            <a:noAutofit/>
          </a:bodyPr>
          <a:lstStyle/>
          <a:p>
            <a:pPr/>
          </a:p>
        </p:txBody>
      </p:sp>
      <p:sp>
        <p:nvSpPr>
          <p:cNvPr id="53" name="Title Text"/>
          <p:cNvSpPr txBox="1"/>
          <p:nvPr>
            <p:ph type="title"/>
          </p:nvPr>
        </p:nvSpPr>
        <p:spPr>
          <a:xfrm>
            <a:off x="11049000" y="9042400"/>
            <a:ext cx="12573000" cy="3810000"/>
          </a:xfrm>
          <a:prstGeom prst="rect">
            <a:avLst/>
          </a:prstGeom>
        </p:spPr>
        <p:txBody>
          <a:bodyPr/>
          <a:lstStyle>
            <a:lvl1pPr>
              <a:spcBef>
                <a:spcPts val="0"/>
              </a:spcBef>
              <a:defRPr sz="30300"/>
            </a:lvl1pPr>
          </a:lstStyle>
          <a:p>
            <a:pPr/>
            <a:r>
              <a:t>Title Text</a:t>
            </a:r>
          </a:p>
        </p:txBody>
      </p:sp>
      <p:sp>
        <p:nvSpPr>
          <p:cNvPr id="54" name="Body Level One…"/>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2286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4572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6858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91440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13335000" y="2159000"/>
            <a:ext cx="10287000" cy="10795000"/>
          </a:xfrm>
          <a:prstGeom prst="rect">
            <a:avLst/>
          </a:prstGeom>
        </p:spPr>
        <p:txBody>
          <a:bodyPr lIns="91439" tIns="45719" rIns="91439" bIns="45719">
            <a:noAutofit/>
          </a:bodyPr>
          <a:lstStyle/>
          <a:p>
            <a:pPr/>
          </a:p>
        </p:txBody>
      </p:sp>
      <p:sp>
        <p:nvSpPr>
          <p:cNvPr id="93" name="Title Text"/>
          <p:cNvSpPr txBox="1"/>
          <p:nvPr>
            <p:ph type="title"/>
          </p:nvPr>
        </p:nvSpPr>
        <p:spPr>
          <a:xfrm>
            <a:off x="762000" y="2159000"/>
            <a:ext cx="11811000" cy="1016000"/>
          </a:xfrm>
          <a:prstGeom prst="rect">
            <a:avLst/>
          </a:prstGeom>
        </p:spPr>
        <p:txBody>
          <a:bodyPr/>
          <a:lstStyle/>
          <a:p>
            <a:pPr/>
            <a:r>
              <a:t>Title Text</a:t>
            </a:r>
          </a:p>
        </p:txBody>
      </p:sp>
      <p:sp>
        <p:nvSpPr>
          <p:cNvPr id="94" name="Body Level One…"/>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1pPr>
      <a:lvl2pPr marL="0" marR="0" indent="22860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2pPr>
      <a:lvl3pPr marL="0" marR="0" indent="45720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3pPr>
      <a:lvl4pPr marL="0" marR="0" indent="68580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4pPr>
      <a:lvl5pPr marL="0" marR="0" indent="91440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5pPr>
      <a:lvl6pPr marL="0" marR="0" indent="114300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6pPr>
      <a:lvl7pPr marL="0" marR="0" indent="137160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7pPr>
      <a:lvl8pPr marL="0" marR="0" indent="160020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8pPr>
      <a:lvl9pPr marL="0" marR="0" indent="182880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9pPr>
    </p:titleStyle>
    <p:bodyStyle>
      <a:lvl1pPr marL="63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1pPr>
      <a:lvl2pPr marL="1270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2pPr>
      <a:lvl3pPr marL="190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3pPr>
      <a:lvl4pPr marL="2540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4pPr>
      <a:lvl5pPr marL="317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5pPr>
      <a:lvl6pPr marL="3810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6pPr>
      <a:lvl7pPr marL="444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7pPr>
      <a:lvl8pPr marL="5080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8pPr>
      <a:lvl9pPr marL="571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Title 1"/>
          <p:cNvSpPr txBox="1"/>
          <p:nvPr>
            <p:ph type="ctrTitle"/>
          </p:nvPr>
        </p:nvSpPr>
        <p:spPr>
          <a:xfrm>
            <a:off x="574790" y="4502709"/>
            <a:ext cx="22860001" cy="3810001"/>
          </a:xfrm>
          <a:prstGeom prst="rect">
            <a:avLst/>
          </a:prstGeom>
        </p:spPr>
        <p:txBody>
          <a:bodyPr/>
          <a:lstStyle/>
          <a:p>
            <a:pPr lvl="2">
              <a:spcBef>
                <a:spcPts val="0"/>
              </a:spcBef>
              <a:defRPr sz="9800"/>
            </a:pPr>
            <a:r>
              <a:t>Correlations Between Datasets Using Dynamic Time</a:t>
            </a:r>
          </a:p>
          <a:p>
            <a:pPr lvl="2" algn="ctr">
              <a:spcBef>
                <a:spcPts val="0"/>
              </a:spcBef>
              <a:defRPr sz="9800"/>
            </a:pPr>
            <a:r>
              <a:t>Warping </a:t>
            </a:r>
          </a:p>
        </p:txBody>
      </p:sp>
      <p:sp>
        <p:nvSpPr>
          <p:cNvPr id="167" name="Subtitle 2"/>
          <p:cNvSpPr txBox="1"/>
          <p:nvPr>
            <p:ph type="subTitle" sz="quarter" idx="1"/>
          </p:nvPr>
        </p:nvSpPr>
        <p:spPr>
          <a:xfrm>
            <a:off x="762000" y="8958923"/>
            <a:ext cx="22860000" cy="2540001"/>
          </a:xfrm>
          <a:prstGeom prst="rect">
            <a:avLst/>
          </a:prstGeom>
        </p:spPr>
        <p:txBody>
          <a:bodyPr/>
          <a:lstStyle/>
          <a:p>
            <a:pPr defTabSz="363220">
              <a:lnSpc>
                <a:spcPct val="90000"/>
              </a:lnSpc>
              <a:spcBef>
                <a:spcPts val="1400"/>
              </a:spcBef>
              <a:defRPr sz="3388"/>
            </a:pPr>
            <a:r>
              <a:t>Prepared by:</a:t>
            </a:r>
            <a:endParaRPr sz="2024"/>
          </a:p>
          <a:p>
            <a:pPr defTabSz="363220">
              <a:lnSpc>
                <a:spcPct val="90000"/>
              </a:lnSpc>
              <a:spcBef>
                <a:spcPts val="1400"/>
              </a:spcBef>
              <a:defRPr sz="3388"/>
            </a:pPr>
            <a:r>
              <a:t>Khushnaseeb Ali</a:t>
            </a:r>
            <a:endParaRPr sz="2024"/>
          </a:p>
          <a:p>
            <a:pPr defTabSz="363220">
              <a:lnSpc>
                <a:spcPct val="90000"/>
              </a:lnSpc>
              <a:spcBef>
                <a:spcPts val="1400"/>
              </a:spcBef>
              <a:defRPr sz="3388"/>
            </a:pPr>
            <a:r>
              <a:t>Hassan Farooqui</a:t>
            </a:r>
            <a:endParaRPr sz="2024"/>
          </a:p>
          <a:p>
            <a:pPr defTabSz="363220">
              <a:lnSpc>
                <a:spcPct val="90000"/>
              </a:lnSpc>
              <a:spcBef>
                <a:spcPts val="1400"/>
              </a:spcBef>
              <a:defRPr sz="3388"/>
            </a:pPr>
            <a:r>
              <a:t>Jeet Kamdar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Crime  CATEGORIES and weather correlation                                            2016"/>
          <p:cNvSpPr txBox="1"/>
          <p:nvPr>
            <p:ph type="title"/>
          </p:nvPr>
        </p:nvSpPr>
        <p:spPr>
          <a:xfrm>
            <a:off x="571499" y="838200"/>
            <a:ext cx="22860001" cy="1016000"/>
          </a:xfrm>
          <a:prstGeom prst="rect">
            <a:avLst/>
          </a:prstGeom>
        </p:spPr>
        <p:txBody>
          <a:bodyPr/>
          <a:lstStyle/>
          <a:p>
            <a:pPr lvl="1" indent="187452" defTabSz="676909">
              <a:spcBef>
                <a:spcPts val="3100"/>
              </a:spcBef>
              <a:defRPr sz="7133"/>
            </a:pPr>
            <a:r>
              <a:t>Crime  CATEGORIES and weather correlation                                            2016    </a:t>
            </a:r>
          </a:p>
        </p:txBody>
      </p:sp>
      <p:pic>
        <p:nvPicPr>
          <p:cNvPr id="214" name="assault_temp_monthly_2016.png" descr="assault_temp_monthly_2016.png"/>
          <p:cNvPicPr>
            <a:picLocks noChangeAspect="1"/>
          </p:cNvPicPr>
          <p:nvPr/>
        </p:nvPicPr>
        <p:blipFill>
          <a:blip r:embed="rId2">
            <a:extLst/>
          </a:blip>
          <a:stretch>
            <a:fillRect/>
          </a:stretch>
        </p:blipFill>
        <p:spPr>
          <a:xfrm>
            <a:off x="857250" y="2286000"/>
            <a:ext cx="10071100" cy="4318000"/>
          </a:xfrm>
          <a:prstGeom prst="rect">
            <a:avLst/>
          </a:prstGeom>
          <a:ln w="12700">
            <a:miter lim="400000"/>
          </a:ln>
        </p:spPr>
      </p:pic>
      <p:pic>
        <p:nvPicPr>
          <p:cNvPr id="215" name="burgulary_temp_monthly_2016.png" descr="burgulary_temp_monthly_2016.png"/>
          <p:cNvPicPr>
            <a:picLocks noChangeAspect="1"/>
          </p:cNvPicPr>
          <p:nvPr/>
        </p:nvPicPr>
        <p:blipFill>
          <a:blip r:embed="rId3">
            <a:extLst/>
          </a:blip>
          <a:stretch>
            <a:fillRect/>
          </a:stretch>
        </p:blipFill>
        <p:spPr>
          <a:xfrm>
            <a:off x="12122150" y="2228850"/>
            <a:ext cx="10452100" cy="4432300"/>
          </a:xfrm>
          <a:prstGeom prst="rect">
            <a:avLst/>
          </a:prstGeom>
          <a:ln w="12700">
            <a:miter lim="400000"/>
          </a:ln>
        </p:spPr>
      </p:pic>
      <p:pic>
        <p:nvPicPr>
          <p:cNvPr id="216" name="grand_larceny_monthly_2016.png" descr="grand_larceny_monthly_2016.png"/>
          <p:cNvPicPr>
            <a:picLocks noChangeAspect="1"/>
          </p:cNvPicPr>
          <p:nvPr/>
        </p:nvPicPr>
        <p:blipFill>
          <a:blip r:embed="rId4">
            <a:extLst/>
          </a:blip>
          <a:stretch>
            <a:fillRect/>
          </a:stretch>
        </p:blipFill>
        <p:spPr>
          <a:xfrm>
            <a:off x="578342" y="7867455"/>
            <a:ext cx="10452101" cy="4481406"/>
          </a:xfrm>
          <a:prstGeom prst="rect">
            <a:avLst/>
          </a:prstGeom>
          <a:ln w="12700">
            <a:miter lim="400000"/>
          </a:ln>
        </p:spPr>
      </p:pic>
      <p:pic>
        <p:nvPicPr>
          <p:cNvPr id="217" name="murder_temp_monthly_2016.png" descr="murder_temp_monthly_2016.png"/>
          <p:cNvPicPr>
            <a:picLocks noChangeAspect="1"/>
          </p:cNvPicPr>
          <p:nvPr/>
        </p:nvPicPr>
        <p:blipFill>
          <a:blip r:embed="rId5">
            <a:extLst/>
          </a:blip>
          <a:stretch>
            <a:fillRect/>
          </a:stretch>
        </p:blipFill>
        <p:spPr>
          <a:xfrm>
            <a:off x="12285957" y="7955508"/>
            <a:ext cx="10683286" cy="435292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Title 1"/>
          <p:cNvSpPr txBox="1"/>
          <p:nvPr>
            <p:ph type="title"/>
          </p:nvPr>
        </p:nvSpPr>
        <p:spPr>
          <a:xfrm>
            <a:off x="381000" y="812800"/>
            <a:ext cx="22860000" cy="1016000"/>
          </a:xfrm>
          <a:prstGeom prst="rect">
            <a:avLst/>
          </a:prstGeom>
        </p:spPr>
        <p:txBody>
          <a:bodyPr/>
          <a:lstStyle>
            <a:lvl1pPr defTabSz="685165">
              <a:spcBef>
                <a:spcPts val="3200"/>
              </a:spcBef>
              <a:defRPr sz="7221"/>
            </a:lvl1pPr>
          </a:lstStyle>
          <a:p>
            <a:pPr/>
            <a:r>
              <a:t> Correlation values - MONTHLY 2016</a:t>
            </a:r>
          </a:p>
        </p:txBody>
      </p:sp>
      <p:pic>
        <p:nvPicPr>
          <p:cNvPr id="220" name="Screen Shot 2018-05-09 at 10.02.52 PM.png" descr="Screen Shot 2018-05-09 at 10.02.52 PM.png"/>
          <p:cNvPicPr>
            <a:picLocks noChangeAspect="1"/>
          </p:cNvPicPr>
          <p:nvPr/>
        </p:nvPicPr>
        <p:blipFill>
          <a:blip r:embed="rId2">
            <a:extLst/>
          </a:blip>
          <a:stretch>
            <a:fillRect/>
          </a:stretch>
        </p:blipFill>
        <p:spPr>
          <a:xfrm>
            <a:off x="2767492" y="2637002"/>
            <a:ext cx="18849016" cy="902708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Interesting observations"/>
          <p:cNvSpPr txBox="1"/>
          <p:nvPr>
            <p:ph type="title"/>
          </p:nvPr>
        </p:nvSpPr>
        <p:spPr>
          <a:xfrm>
            <a:off x="571499" y="838200"/>
            <a:ext cx="22860001" cy="1016000"/>
          </a:xfrm>
          <a:prstGeom prst="rect">
            <a:avLst/>
          </a:prstGeom>
        </p:spPr>
        <p:txBody>
          <a:bodyPr/>
          <a:lstStyle/>
          <a:p>
            <a:pPr lvl="2" indent="379475" defTabSz="685165">
              <a:spcBef>
                <a:spcPts val="3200"/>
              </a:spcBef>
              <a:defRPr sz="7221"/>
            </a:pPr>
            <a:r>
              <a:t>Interesting observations</a:t>
            </a:r>
          </a:p>
        </p:txBody>
      </p:sp>
      <p:sp>
        <p:nvSpPr>
          <p:cNvPr id="223" name="Assault and Murder complaints count are highest in summer as compared to winter. Warmer temperatures bring out more aggression leading to more assaults. Also, there are more people out and about, which means there are more potential victims outside.…"/>
          <p:cNvSpPr txBox="1"/>
          <p:nvPr>
            <p:ph type="body" idx="1"/>
          </p:nvPr>
        </p:nvSpPr>
        <p:spPr>
          <a:xfrm>
            <a:off x="571499" y="1284535"/>
            <a:ext cx="22860001" cy="11146930"/>
          </a:xfrm>
          <a:prstGeom prst="rect">
            <a:avLst/>
          </a:prstGeom>
        </p:spPr>
        <p:txBody>
          <a:bodyPr/>
          <a:lstStyle/>
          <a:p>
            <a:pPr marL="609600" indent="-609600" defTabSz="792479">
              <a:spcBef>
                <a:spcPts val="3700"/>
              </a:spcBef>
              <a:defRPr sz="4608"/>
            </a:pPr>
          </a:p>
          <a:p>
            <a:pPr marL="609600" indent="-609600" defTabSz="792479">
              <a:spcBef>
                <a:spcPts val="3700"/>
              </a:spcBef>
              <a:defRPr sz="4608"/>
            </a:pPr>
            <a:r>
              <a:rPr b="1">
                <a:solidFill>
                  <a:srgbClr val="FFFFFF"/>
                </a:solidFill>
                <a:latin typeface="Avenir Next"/>
                <a:ea typeface="Avenir Next"/>
                <a:cs typeface="Avenir Next"/>
                <a:sym typeface="Avenir Next"/>
              </a:rPr>
              <a:t>Assault and Murder complaints count are highest in summer</a:t>
            </a:r>
            <a:r>
              <a:rPr b="1">
                <a:latin typeface="Avenir Next"/>
                <a:ea typeface="Avenir Next"/>
                <a:cs typeface="Avenir Next"/>
                <a:sym typeface="Avenir Next"/>
              </a:rPr>
              <a:t> </a:t>
            </a:r>
            <a:r>
              <a:t>as compared to winter. Warmer temperatures bring out more aggression leading to more assaults. Also, there are more people out and about, which means there are more potential victims outside.</a:t>
            </a:r>
          </a:p>
          <a:p>
            <a:pPr marL="609600" indent="-609600" defTabSz="792479">
              <a:spcBef>
                <a:spcPts val="3700"/>
              </a:spcBef>
              <a:defRPr sz="4608"/>
            </a:pPr>
            <a:r>
              <a:rPr b="1">
                <a:solidFill>
                  <a:srgbClr val="FFFFFF"/>
                </a:solidFill>
                <a:latin typeface="Avenir Next"/>
                <a:ea typeface="Avenir Next"/>
                <a:cs typeface="Avenir Next"/>
                <a:sym typeface="Avenir Next"/>
              </a:rPr>
              <a:t>Highest number of burglaries in Summer</a:t>
            </a:r>
            <a:r>
              <a:t>. During the summer, many people start to leave their windows open to try to cool off their houses. Additionally, they tend to leave the house more frequently as they attend different summer activities. Both of these activities give burglars a perfect opportunity to enter the home</a:t>
            </a:r>
          </a:p>
          <a:p>
            <a:pPr marL="609600" indent="-609600" defTabSz="792479">
              <a:spcBef>
                <a:spcPts val="3700"/>
              </a:spcBef>
              <a:defRPr sz="4608"/>
            </a:pPr>
            <a:r>
              <a:rPr b="1">
                <a:solidFill>
                  <a:srgbClr val="FFFFFF"/>
                </a:solidFill>
                <a:latin typeface="Avenir Next"/>
                <a:ea typeface="Avenir Next"/>
                <a:cs typeface="Avenir Next"/>
                <a:sym typeface="Avenir Next"/>
              </a:rPr>
              <a:t>Vehicle and traffic laws crime are maximum in summer </a:t>
            </a:r>
            <a:r>
              <a:t>especially in June as higher temperatures bring aggression and thus road rage resulting in more violations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Focussed analysis on specific crimes in specific months,"/>
          <p:cNvSpPr txBox="1"/>
          <p:nvPr/>
        </p:nvSpPr>
        <p:spPr>
          <a:xfrm>
            <a:off x="914400" y="1278888"/>
            <a:ext cx="20835481" cy="12014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nSpc>
                <a:spcPct val="80000"/>
              </a:lnSpc>
              <a:spcBef>
                <a:spcPts val="3900"/>
              </a:spcBef>
              <a:defRPr sz="8700">
                <a:solidFill>
                  <a:schemeClr val="accent1"/>
                </a:solidFill>
                <a:latin typeface="+mn-lt"/>
                <a:ea typeface="+mn-ea"/>
                <a:cs typeface="+mn-cs"/>
                <a:sym typeface="DIN Condensed"/>
              </a:defRPr>
            </a:pPr>
            <a:r>
              <a:t>Focussed analysis on specific crimes in specific months,    </a:t>
            </a:r>
          </a:p>
        </p:txBody>
      </p:sp>
      <p:pic>
        <p:nvPicPr>
          <p:cNvPr id="226" name="crime_temp_2016_july.png" descr="crime_temp_2016_july.png"/>
          <p:cNvPicPr>
            <a:picLocks noChangeAspect="1"/>
          </p:cNvPicPr>
          <p:nvPr/>
        </p:nvPicPr>
        <p:blipFill>
          <a:blip r:embed="rId2">
            <a:extLst/>
          </a:blip>
          <a:stretch>
            <a:fillRect/>
          </a:stretch>
        </p:blipFill>
        <p:spPr>
          <a:xfrm>
            <a:off x="1111250" y="2762250"/>
            <a:ext cx="10020300" cy="4178300"/>
          </a:xfrm>
          <a:prstGeom prst="rect">
            <a:avLst/>
          </a:prstGeom>
          <a:ln w="12700">
            <a:miter lim="400000"/>
          </a:ln>
        </p:spPr>
      </p:pic>
      <p:pic>
        <p:nvPicPr>
          <p:cNvPr id="227" name="murder_tempe_Jan_2015.png" descr="murder_tempe_Jan_2015.png"/>
          <p:cNvPicPr>
            <a:picLocks noChangeAspect="1"/>
          </p:cNvPicPr>
          <p:nvPr/>
        </p:nvPicPr>
        <p:blipFill>
          <a:blip r:embed="rId3">
            <a:extLst/>
          </a:blip>
          <a:stretch>
            <a:fillRect/>
          </a:stretch>
        </p:blipFill>
        <p:spPr>
          <a:xfrm>
            <a:off x="1047750" y="8350250"/>
            <a:ext cx="10147300" cy="4330700"/>
          </a:xfrm>
          <a:prstGeom prst="rect">
            <a:avLst/>
          </a:prstGeom>
          <a:ln w="12700">
            <a:miter lim="400000"/>
          </a:ln>
        </p:spPr>
      </p:pic>
      <p:pic>
        <p:nvPicPr>
          <p:cNvPr id="228" name="grand_larceny_monthly_2016.png" descr="grand_larceny_monthly_2016.png"/>
          <p:cNvPicPr>
            <a:picLocks noChangeAspect="1"/>
          </p:cNvPicPr>
          <p:nvPr/>
        </p:nvPicPr>
        <p:blipFill>
          <a:blip r:embed="rId4">
            <a:extLst/>
          </a:blip>
          <a:stretch>
            <a:fillRect/>
          </a:stretch>
        </p:blipFill>
        <p:spPr>
          <a:xfrm>
            <a:off x="12137622" y="4794646"/>
            <a:ext cx="11081556" cy="475129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Interesting observations"/>
          <p:cNvSpPr txBox="1"/>
          <p:nvPr>
            <p:ph type="title"/>
          </p:nvPr>
        </p:nvSpPr>
        <p:spPr>
          <a:xfrm>
            <a:off x="571499" y="838200"/>
            <a:ext cx="22860001" cy="1016000"/>
          </a:xfrm>
          <a:prstGeom prst="rect">
            <a:avLst/>
          </a:prstGeom>
        </p:spPr>
        <p:txBody>
          <a:bodyPr/>
          <a:lstStyle/>
          <a:p>
            <a:pPr lvl="2" indent="379475" defTabSz="685165">
              <a:spcBef>
                <a:spcPts val="3200"/>
              </a:spcBef>
              <a:defRPr sz="7221"/>
            </a:pPr>
            <a:r>
              <a:t>Interesting observations</a:t>
            </a:r>
          </a:p>
        </p:txBody>
      </p:sp>
      <p:sp>
        <p:nvSpPr>
          <p:cNvPr id="231" name="Additionally, many crimes continue to decrease as the temperatures get colder. Zero cases of Homicides and very few murders in Jan 2015, went the temperature was extremely low…"/>
          <p:cNvSpPr txBox="1"/>
          <p:nvPr>
            <p:ph type="body" idx="1"/>
          </p:nvPr>
        </p:nvSpPr>
        <p:spPr>
          <a:xfrm>
            <a:off x="571499" y="1284535"/>
            <a:ext cx="22860001" cy="11146930"/>
          </a:xfrm>
          <a:prstGeom prst="rect">
            <a:avLst/>
          </a:prstGeom>
        </p:spPr>
        <p:txBody>
          <a:bodyPr/>
          <a:lstStyle/>
          <a:p>
            <a:pPr/>
          </a:p>
          <a:p>
            <a:pPr/>
            <a:r>
              <a:t>Additionally, many </a:t>
            </a:r>
            <a:r>
              <a:rPr b="1">
                <a:solidFill>
                  <a:srgbClr val="FFFFFF"/>
                </a:solidFill>
                <a:latin typeface="Avenir Next"/>
                <a:ea typeface="Avenir Next"/>
                <a:cs typeface="Avenir Next"/>
                <a:sym typeface="Avenir Next"/>
              </a:rPr>
              <a:t>crimes continue to decrease as the temperatures get colder</a:t>
            </a:r>
            <a:r>
              <a:t>. Zero cases of Homicides and very few murders in Jan 2015, went the temperature was extremely low</a:t>
            </a:r>
          </a:p>
          <a:p>
            <a:pPr/>
            <a:r>
              <a:t>One exception: car theft. In fact, </a:t>
            </a:r>
            <a:r>
              <a:rPr b="1">
                <a:solidFill>
                  <a:srgbClr val="FFFFFF"/>
                </a:solidFill>
                <a:latin typeface="Avenir Next"/>
                <a:ea typeface="Avenir Next"/>
                <a:cs typeface="Avenir Next"/>
                <a:sym typeface="Avenir Next"/>
              </a:rPr>
              <a:t>car theft incidences actually jump when temperatures takes negative values.</a:t>
            </a:r>
            <a:endParaRPr b="1">
              <a:solidFill>
                <a:srgbClr val="FFFFFF"/>
              </a:solidFill>
              <a:latin typeface="Avenir Next"/>
              <a:ea typeface="Avenir Next"/>
              <a:cs typeface="Avenir Next"/>
              <a:sym typeface="Avenir Next"/>
            </a:endParaRPr>
          </a:p>
          <a:p>
            <a:pPr/>
            <a:r>
              <a:t>While crime seems to spike when it's warm outside, </a:t>
            </a:r>
            <a:r>
              <a:rPr b="1">
                <a:solidFill>
                  <a:srgbClr val="FFFFFF"/>
                </a:solidFill>
                <a:latin typeface="Avenir Next"/>
                <a:ea typeface="Avenir Next"/>
                <a:cs typeface="Avenir Next"/>
                <a:sym typeface="Avenir Next"/>
              </a:rPr>
              <a:t>if temperatures rise above 32 degrees, crime starts to decline.</a:t>
            </a:r>
            <a:r>
              <a:t> People seek shelter inside and no longer spend as much time outside.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DEMOGRAPHICS AND crime"/>
          <p:cNvSpPr txBox="1"/>
          <p:nvPr>
            <p:ph type="title"/>
          </p:nvPr>
        </p:nvSpPr>
        <p:spPr>
          <a:xfrm>
            <a:off x="-1257301" y="762000"/>
            <a:ext cx="22860001" cy="8560693"/>
          </a:xfrm>
          <a:prstGeom prst="rect">
            <a:avLst/>
          </a:prstGeom>
        </p:spPr>
        <p:txBody>
          <a:bodyPr/>
          <a:lstStyle/>
          <a:p>
            <a:pPr/>
          </a:p>
          <a:p>
            <a:pPr/>
          </a:p>
          <a:p>
            <a:pPr lvl="8"/>
          </a:p>
          <a:p>
            <a:pPr lvl="8">
              <a:defRPr sz="12300"/>
            </a:pPr>
            <a:r>
              <a:t>               DEMOGRAPHICS AND crime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Crime  and DEMOGRAPHICS Correlation Analysis"/>
          <p:cNvSpPr txBox="1"/>
          <p:nvPr>
            <p:ph type="title"/>
          </p:nvPr>
        </p:nvSpPr>
        <p:spPr>
          <a:xfrm>
            <a:off x="571499" y="660400"/>
            <a:ext cx="22860001" cy="1016000"/>
          </a:xfrm>
          <a:prstGeom prst="rect">
            <a:avLst/>
          </a:prstGeom>
        </p:spPr>
        <p:txBody>
          <a:bodyPr/>
          <a:lstStyle>
            <a:lvl1pPr defTabSz="685165">
              <a:spcBef>
                <a:spcPts val="3200"/>
              </a:spcBef>
              <a:defRPr sz="7221"/>
            </a:lvl1pPr>
          </a:lstStyle>
          <a:p>
            <a:pPr/>
            <a:r>
              <a:t>Crime  and DEMOGRAPHICS Correlation Analysis</a:t>
            </a:r>
          </a:p>
        </p:txBody>
      </p:sp>
      <p:sp>
        <p:nvSpPr>
          <p:cNvPr id="236" name="2011-2016"/>
          <p:cNvSpPr txBox="1"/>
          <p:nvPr/>
        </p:nvSpPr>
        <p:spPr>
          <a:xfrm>
            <a:off x="19301567" y="567688"/>
            <a:ext cx="3832290" cy="12014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cap="all" sz="8700">
                <a:solidFill>
                  <a:schemeClr val="accent1"/>
                </a:solidFill>
                <a:latin typeface="+mn-lt"/>
                <a:ea typeface="+mn-ea"/>
                <a:cs typeface="+mn-cs"/>
                <a:sym typeface="DIN Condensed"/>
              </a:defRPr>
            </a:lvl1pPr>
          </a:lstStyle>
          <a:p>
            <a:pPr/>
            <a:r>
              <a:t>2011-2016</a:t>
            </a:r>
          </a:p>
        </p:txBody>
      </p:sp>
      <p:pic>
        <p:nvPicPr>
          <p:cNvPr id="237" name="crime_immigrant.png" descr="crime_immigrant.png"/>
          <p:cNvPicPr>
            <a:picLocks noChangeAspect="1"/>
          </p:cNvPicPr>
          <p:nvPr/>
        </p:nvPicPr>
        <p:blipFill>
          <a:blip r:embed="rId2">
            <a:extLst/>
          </a:blip>
          <a:stretch>
            <a:fillRect/>
          </a:stretch>
        </p:blipFill>
        <p:spPr>
          <a:xfrm>
            <a:off x="12893307" y="7936210"/>
            <a:ext cx="11246586" cy="4447878"/>
          </a:xfrm>
          <a:prstGeom prst="rect">
            <a:avLst/>
          </a:prstGeom>
          <a:ln w="12700">
            <a:miter lim="400000"/>
          </a:ln>
        </p:spPr>
      </p:pic>
      <p:pic>
        <p:nvPicPr>
          <p:cNvPr id="238" name="crime_no_work.png" descr="crime_no_work.png"/>
          <p:cNvPicPr>
            <a:picLocks noChangeAspect="1"/>
          </p:cNvPicPr>
          <p:nvPr/>
        </p:nvPicPr>
        <p:blipFill>
          <a:blip r:embed="rId3">
            <a:extLst/>
          </a:blip>
          <a:stretch>
            <a:fillRect/>
          </a:stretch>
        </p:blipFill>
        <p:spPr>
          <a:xfrm>
            <a:off x="12838195" y="2505857"/>
            <a:ext cx="11356810" cy="4398765"/>
          </a:xfrm>
          <a:prstGeom prst="rect">
            <a:avLst/>
          </a:prstGeom>
          <a:ln w="12700">
            <a:miter lim="400000"/>
          </a:ln>
        </p:spPr>
      </p:pic>
      <p:pic>
        <p:nvPicPr>
          <p:cNvPr id="239" name="crime_per_capita.png" descr="crime_per_capita.png"/>
          <p:cNvPicPr>
            <a:picLocks noChangeAspect="1"/>
          </p:cNvPicPr>
          <p:nvPr/>
        </p:nvPicPr>
        <p:blipFill>
          <a:blip r:embed="rId4">
            <a:extLst/>
          </a:blip>
          <a:stretch>
            <a:fillRect/>
          </a:stretch>
        </p:blipFill>
        <p:spPr>
          <a:xfrm>
            <a:off x="863125" y="2509905"/>
            <a:ext cx="11531600" cy="4229101"/>
          </a:xfrm>
          <a:prstGeom prst="rect">
            <a:avLst/>
          </a:prstGeom>
          <a:ln w="12700">
            <a:miter lim="400000"/>
          </a:ln>
        </p:spPr>
      </p:pic>
      <p:pic>
        <p:nvPicPr>
          <p:cNvPr id="240" name="crime_under_10000.png" descr="crime_under_10000.png"/>
          <p:cNvPicPr>
            <a:picLocks noChangeAspect="1"/>
          </p:cNvPicPr>
          <p:nvPr/>
        </p:nvPicPr>
        <p:blipFill>
          <a:blip r:embed="rId5">
            <a:extLst/>
          </a:blip>
          <a:stretch>
            <a:fillRect/>
          </a:stretch>
        </p:blipFill>
        <p:spPr>
          <a:xfrm>
            <a:off x="573638" y="7861597"/>
            <a:ext cx="11349524" cy="459710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Title 1"/>
          <p:cNvSpPr txBox="1"/>
          <p:nvPr>
            <p:ph type="title"/>
          </p:nvPr>
        </p:nvSpPr>
        <p:spPr>
          <a:xfrm>
            <a:off x="571499" y="965200"/>
            <a:ext cx="22860001" cy="1016000"/>
          </a:xfrm>
          <a:prstGeom prst="rect">
            <a:avLst/>
          </a:prstGeom>
        </p:spPr>
        <p:txBody>
          <a:bodyPr/>
          <a:lstStyle>
            <a:lvl1pPr defTabSz="685165">
              <a:spcBef>
                <a:spcPts val="3200"/>
              </a:spcBef>
              <a:defRPr sz="7221"/>
            </a:lvl1pPr>
          </a:lstStyle>
          <a:p>
            <a:pPr/>
            <a:r>
              <a:t>cORRELATION vALUES     </a:t>
            </a:r>
          </a:p>
        </p:txBody>
      </p:sp>
      <p:pic>
        <p:nvPicPr>
          <p:cNvPr id="243" name="Screen Shot 2018-05-10 at 12.26.20 AM.png" descr="Screen Shot 2018-05-10 at 12.26.20 AM.png"/>
          <p:cNvPicPr>
            <a:picLocks noChangeAspect="1"/>
          </p:cNvPicPr>
          <p:nvPr/>
        </p:nvPicPr>
        <p:blipFill>
          <a:blip r:embed="rId2">
            <a:extLst/>
          </a:blip>
          <a:stretch>
            <a:fillRect/>
          </a:stretch>
        </p:blipFill>
        <p:spPr>
          <a:xfrm>
            <a:off x="2998148" y="2759372"/>
            <a:ext cx="18006703" cy="799752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Interesting observations"/>
          <p:cNvSpPr txBox="1"/>
          <p:nvPr>
            <p:ph type="title"/>
          </p:nvPr>
        </p:nvSpPr>
        <p:spPr>
          <a:xfrm>
            <a:off x="571499" y="838200"/>
            <a:ext cx="22860001" cy="1016000"/>
          </a:xfrm>
          <a:prstGeom prst="rect">
            <a:avLst/>
          </a:prstGeom>
        </p:spPr>
        <p:txBody>
          <a:bodyPr/>
          <a:lstStyle/>
          <a:p>
            <a:pPr lvl="2" indent="379475" defTabSz="685165">
              <a:spcBef>
                <a:spcPts val="3200"/>
              </a:spcBef>
              <a:defRPr sz="7221"/>
            </a:pPr>
            <a:r>
              <a:t>Interesting observations</a:t>
            </a:r>
          </a:p>
        </p:txBody>
      </p:sp>
      <p:sp>
        <p:nvSpPr>
          <p:cNvPr id="246" name="Crime decreases as Per Capita Income Increases.…"/>
          <p:cNvSpPr txBox="1"/>
          <p:nvPr>
            <p:ph type="body" idx="1"/>
          </p:nvPr>
        </p:nvSpPr>
        <p:spPr>
          <a:xfrm>
            <a:off x="571499" y="1284535"/>
            <a:ext cx="22860001" cy="11146930"/>
          </a:xfrm>
          <a:prstGeom prst="rect">
            <a:avLst/>
          </a:prstGeom>
        </p:spPr>
        <p:txBody>
          <a:bodyPr/>
          <a:lstStyle/>
          <a:p>
            <a:pPr/>
          </a:p>
          <a:p>
            <a:pPr/>
            <a:r>
              <a:t>Crime decreases as Per Capita Income Increases.</a:t>
            </a:r>
          </a:p>
          <a:p>
            <a:pPr/>
            <a:r>
              <a:t>Crime rates decline as the percentage of people not working also decreases</a:t>
            </a:r>
            <a:endParaRPr b="1">
              <a:solidFill>
                <a:srgbClr val="FFFFFF"/>
              </a:solidFill>
              <a:latin typeface="Avenir Next"/>
              <a:ea typeface="Avenir Next"/>
              <a:cs typeface="Avenir Next"/>
              <a:sym typeface="Avenir Next"/>
            </a:endParaRPr>
          </a:p>
          <a:p>
            <a:pPr/>
            <a:r>
              <a:t>Crime decrease with</a:t>
            </a:r>
            <a:r>
              <a:rPr b="1">
                <a:latin typeface="Avenir Next"/>
                <a:ea typeface="Avenir Next"/>
                <a:cs typeface="Avenir Next"/>
                <a:sym typeface="Avenir Next"/>
              </a:rPr>
              <a:t> </a:t>
            </a:r>
            <a:r>
              <a:t>Decrease in percentage of  households with an earning under $10,000  </a:t>
            </a:r>
          </a:p>
          <a:p>
            <a:pPr/>
            <a:r>
              <a:t>Crime rates tend to decline as the percentage of people with no work falls.</a:t>
            </a:r>
          </a:p>
          <a:p>
            <a:pPr/>
            <a:r>
              <a:t>Crime rates tend to decline as the percentage of people with a full time work increases.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Poverty AND crime"/>
          <p:cNvSpPr txBox="1"/>
          <p:nvPr>
            <p:ph type="title"/>
          </p:nvPr>
        </p:nvSpPr>
        <p:spPr>
          <a:xfrm>
            <a:off x="12699" y="1041400"/>
            <a:ext cx="22860001" cy="8560693"/>
          </a:xfrm>
          <a:prstGeom prst="rect">
            <a:avLst/>
          </a:prstGeom>
        </p:spPr>
        <p:txBody>
          <a:bodyPr/>
          <a:lstStyle/>
          <a:p>
            <a:pPr/>
          </a:p>
          <a:p>
            <a:pPr/>
          </a:p>
          <a:p>
            <a:pPr lvl="8"/>
          </a:p>
          <a:p>
            <a:pPr lvl="8">
              <a:defRPr sz="12300"/>
            </a:pPr>
            <a:r>
              <a:t>               Poverty AND crime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Title 1"/>
          <p:cNvSpPr txBox="1"/>
          <p:nvPr>
            <p:ph type="title"/>
          </p:nvPr>
        </p:nvSpPr>
        <p:spPr>
          <a:xfrm>
            <a:off x="571499" y="838200"/>
            <a:ext cx="22860001" cy="1016000"/>
          </a:xfrm>
          <a:prstGeom prst="rect">
            <a:avLst/>
          </a:prstGeom>
        </p:spPr>
        <p:txBody>
          <a:bodyPr/>
          <a:lstStyle>
            <a:lvl1pPr defTabSz="685165">
              <a:spcBef>
                <a:spcPts val="3200"/>
              </a:spcBef>
              <a:defRPr sz="7221"/>
            </a:lvl1pPr>
          </a:lstStyle>
          <a:p>
            <a:pPr/>
            <a:r>
              <a:t>Project Goal</a:t>
            </a:r>
          </a:p>
        </p:txBody>
      </p:sp>
      <p:sp>
        <p:nvSpPr>
          <p:cNvPr id="170" name="Content Placeholder 2"/>
          <p:cNvSpPr txBox="1"/>
          <p:nvPr>
            <p:ph type="body" idx="1"/>
          </p:nvPr>
        </p:nvSpPr>
        <p:spPr>
          <a:xfrm>
            <a:off x="762000" y="3860800"/>
            <a:ext cx="22860000" cy="6874540"/>
          </a:xfrm>
          <a:prstGeom prst="rect">
            <a:avLst/>
          </a:prstGeom>
        </p:spPr>
        <p:txBody>
          <a:bodyPr/>
          <a:lstStyle/>
          <a:p>
            <a:pPr>
              <a:defRPr sz="5100"/>
            </a:pPr>
            <a:r>
              <a:t>To discover and understand correlations between various datasets related to New York using Dynamic Time Warping</a:t>
            </a:r>
          </a:p>
          <a:p>
            <a:pPr marL="548640" indent="-548640">
              <a:buSzTx/>
              <a:buNone/>
              <a:defRPr sz="5100"/>
            </a:pPr>
          </a:p>
          <a:p>
            <a:pPr>
              <a:defRPr sz="5100"/>
            </a:pPr>
            <a:r>
              <a:t>To find interesting and meaningful relationships between datasets - (Weather, Demographics, Crime, Poverty, Taxi and 311 Data)</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Crime and POVERTY Correlation Analysis"/>
          <p:cNvSpPr txBox="1"/>
          <p:nvPr>
            <p:ph type="title"/>
          </p:nvPr>
        </p:nvSpPr>
        <p:spPr>
          <a:xfrm>
            <a:off x="571499" y="660400"/>
            <a:ext cx="22860001" cy="1016000"/>
          </a:xfrm>
          <a:prstGeom prst="rect">
            <a:avLst/>
          </a:prstGeom>
        </p:spPr>
        <p:txBody>
          <a:bodyPr/>
          <a:lstStyle>
            <a:lvl1pPr defTabSz="685165">
              <a:spcBef>
                <a:spcPts val="3200"/>
              </a:spcBef>
              <a:defRPr sz="7221"/>
            </a:lvl1pPr>
          </a:lstStyle>
          <a:p>
            <a:pPr/>
            <a:r>
              <a:t>Crime and POVERTY Correlation Analysis</a:t>
            </a:r>
          </a:p>
        </p:txBody>
      </p:sp>
      <p:pic>
        <p:nvPicPr>
          <p:cNvPr id="251" name="Screen Shot 2018-05-08 at 11.50.43 PM.png" descr="Screen Shot 2018-05-08 at 11.50.43 PM.png"/>
          <p:cNvPicPr>
            <a:picLocks noChangeAspect="1"/>
          </p:cNvPicPr>
          <p:nvPr/>
        </p:nvPicPr>
        <p:blipFill>
          <a:blip r:embed="rId2">
            <a:extLst/>
          </a:blip>
          <a:stretch>
            <a:fillRect/>
          </a:stretch>
        </p:blipFill>
        <p:spPr>
          <a:xfrm>
            <a:off x="638959" y="3467612"/>
            <a:ext cx="10872809" cy="6780776"/>
          </a:xfrm>
          <a:prstGeom prst="rect">
            <a:avLst/>
          </a:prstGeom>
          <a:ln w="12700">
            <a:miter lim="400000"/>
          </a:ln>
        </p:spPr>
      </p:pic>
      <p:pic>
        <p:nvPicPr>
          <p:cNvPr id="252" name="Screen Shot 2018-05-08 at 11.50.58 PM.png" descr="Screen Shot 2018-05-08 at 11.50.58 PM.png"/>
          <p:cNvPicPr>
            <a:picLocks noChangeAspect="1"/>
          </p:cNvPicPr>
          <p:nvPr/>
        </p:nvPicPr>
        <p:blipFill>
          <a:blip r:embed="rId3">
            <a:extLst/>
          </a:blip>
          <a:stretch>
            <a:fillRect/>
          </a:stretch>
        </p:blipFill>
        <p:spPr>
          <a:xfrm>
            <a:off x="13084219" y="3451405"/>
            <a:ext cx="10061719" cy="6813190"/>
          </a:xfrm>
          <a:prstGeom prst="rect">
            <a:avLst/>
          </a:prstGeom>
          <a:ln w="12700">
            <a:miter lim="400000"/>
          </a:ln>
        </p:spPr>
      </p:pic>
      <p:sp>
        <p:nvSpPr>
          <p:cNvPr id="253" name="bROOLKLYN, 2011-2016"/>
          <p:cNvSpPr txBox="1"/>
          <p:nvPr/>
        </p:nvSpPr>
        <p:spPr>
          <a:xfrm>
            <a:off x="657967" y="2017801"/>
            <a:ext cx="4779646" cy="736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cap="all" sz="5000">
                <a:solidFill>
                  <a:srgbClr val="FFFFFF"/>
                </a:solidFill>
                <a:latin typeface="+mn-lt"/>
                <a:ea typeface="+mn-ea"/>
                <a:cs typeface="+mn-cs"/>
                <a:sym typeface="DIN Condensed"/>
              </a:defRPr>
            </a:lvl1pPr>
          </a:lstStyle>
          <a:p>
            <a:pPr/>
            <a:r>
              <a:t>bROOLKLYN, 2011-2016</a:t>
            </a:r>
          </a:p>
        </p:txBody>
      </p:sp>
      <p:sp>
        <p:nvSpPr>
          <p:cNvPr id="254" name="Percentage of Poor"/>
          <p:cNvSpPr txBox="1"/>
          <p:nvPr/>
        </p:nvSpPr>
        <p:spPr>
          <a:xfrm>
            <a:off x="4307904" y="10610849"/>
            <a:ext cx="353491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Percentage of Poor </a:t>
            </a:r>
          </a:p>
        </p:txBody>
      </p:sp>
      <p:sp>
        <p:nvSpPr>
          <p:cNvPr id="255" name="Number of Murder complaints"/>
          <p:cNvSpPr txBox="1"/>
          <p:nvPr/>
        </p:nvSpPr>
        <p:spPr>
          <a:xfrm>
            <a:off x="14862937" y="10610849"/>
            <a:ext cx="542772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Number of Murder complaints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Crime and DID NOT GO TO COLLEGE Correlation Analysis"/>
          <p:cNvSpPr txBox="1"/>
          <p:nvPr>
            <p:ph type="title"/>
          </p:nvPr>
        </p:nvSpPr>
        <p:spPr>
          <a:xfrm>
            <a:off x="571499" y="660400"/>
            <a:ext cx="22860001" cy="1016000"/>
          </a:xfrm>
          <a:prstGeom prst="rect">
            <a:avLst/>
          </a:prstGeom>
        </p:spPr>
        <p:txBody>
          <a:bodyPr/>
          <a:lstStyle>
            <a:lvl1pPr defTabSz="685165">
              <a:spcBef>
                <a:spcPts val="3200"/>
              </a:spcBef>
              <a:defRPr sz="7221"/>
            </a:lvl1pPr>
          </a:lstStyle>
          <a:p>
            <a:pPr/>
            <a:r>
              <a:t>Crime and DID NOT GO TO COLLEGE Correlation Analysis</a:t>
            </a:r>
          </a:p>
        </p:txBody>
      </p:sp>
      <p:sp>
        <p:nvSpPr>
          <p:cNvPr id="258" name="bROOLKLYN, 2011-2016"/>
          <p:cNvSpPr txBox="1"/>
          <p:nvPr/>
        </p:nvSpPr>
        <p:spPr>
          <a:xfrm>
            <a:off x="657967" y="2017801"/>
            <a:ext cx="4779646" cy="736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cap="all" sz="5000">
                <a:solidFill>
                  <a:srgbClr val="FFFFFF"/>
                </a:solidFill>
                <a:latin typeface="+mn-lt"/>
                <a:ea typeface="+mn-ea"/>
                <a:cs typeface="+mn-cs"/>
                <a:sym typeface="DIN Condensed"/>
              </a:defRPr>
            </a:lvl1pPr>
          </a:lstStyle>
          <a:p>
            <a:pPr/>
            <a:r>
              <a:t>bROOLKLYN, 2011-2016</a:t>
            </a:r>
          </a:p>
        </p:txBody>
      </p:sp>
      <p:pic>
        <p:nvPicPr>
          <p:cNvPr id="259" name="Screen Shot 2018-05-08 at 11.50.58 PM.png" descr="Screen Shot 2018-05-08 at 11.50.58 PM.png"/>
          <p:cNvPicPr>
            <a:picLocks noChangeAspect="1"/>
          </p:cNvPicPr>
          <p:nvPr/>
        </p:nvPicPr>
        <p:blipFill>
          <a:blip r:embed="rId2">
            <a:extLst/>
          </a:blip>
          <a:stretch>
            <a:fillRect/>
          </a:stretch>
        </p:blipFill>
        <p:spPr>
          <a:xfrm>
            <a:off x="1349419" y="3730805"/>
            <a:ext cx="10061719" cy="6813190"/>
          </a:xfrm>
          <a:prstGeom prst="rect">
            <a:avLst/>
          </a:prstGeom>
          <a:ln w="12700">
            <a:miter lim="400000"/>
          </a:ln>
        </p:spPr>
      </p:pic>
      <p:pic>
        <p:nvPicPr>
          <p:cNvPr id="260" name="Screen Shot 2018-05-08 at 11.50.58 PM.png" descr="Screen Shot 2018-05-08 at 11.50.58 PM.png"/>
          <p:cNvPicPr>
            <a:picLocks noChangeAspect="1"/>
          </p:cNvPicPr>
          <p:nvPr/>
        </p:nvPicPr>
        <p:blipFill>
          <a:blip r:embed="rId2">
            <a:extLst/>
          </a:blip>
          <a:stretch>
            <a:fillRect/>
          </a:stretch>
        </p:blipFill>
        <p:spPr>
          <a:xfrm>
            <a:off x="13058819" y="3730805"/>
            <a:ext cx="10061719" cy="6813190"/>
          </a:xfrm>
          <a:prstGeom prst="rect">
            <a:avLst/>
          </a:prstGeom>
          <a:ln w="12700">
            <a:miter lim="400000"/>
          </a:ln>
        </p:spPr>
      </p:pic>
      <p:sp>
        <p:nvSpPr>
          <p:cNvPr id="261" name="Percentage of People who did not go to College"/>
          <p:cNvSpPr txBox="1"/>
          <p:nvPr/>
        </p:nvSpPr>
        <p:spPr>
          <a:xfrm>
            <a:off x="2065834" y="10890249"/>
            <a:ext cx="862888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Percentage of People who did not go to College </a:t>
            </a:r>
          </a:p>
        </p:txBody>
      </p:sp>
      <p:sp>
        <p:nvSpPr>
          <p:cNvPr id="262" name="Number of Murder complaints"/>
          <p:cNvSpPr txBox="1"/>
          <p:nvPr/>
        </p:nvSpPr>
        <p:spPr>
          <a:xfrm>
            <a:off x="15816071" y="10890249"/>
            <a:ext cx="542772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Number of Murder complaints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Poverty and BURGULARY Correlation Analysis"/>
          <p:cNvSpPr txBox="1"/>
          <p:nvPr>
            <p:ph type="title"/>
          </p:nvPr>
        </p:nvSpPr>
        <p:spPr>
          <a:xfrm>
            <a:off x="571499" y="660400"/>
            <a:ext cx="22860001" cy="1016000"/>
          </a:xfrm>
          <a:prstGeom prst="rect">
            <a:avLst/>
          </a:prstGeom>
        </p:spPr>
        <p:txBody>
          <a:bodyPr/>
          <a:lstStyle>
            <a:lvl1pPr defTabSz="685165">
              <a:spcBef>
                <a:spcPts val="3200"/>
              </a:spcBef>
              <a:defRPr sz="7221"/>
            </a:lvl1pPr>
          </a:lstStyle>
          <a:p>
            <a:pPr/>
            <a:r>
              <a:t>Poverty and BURGULARY Correlation Analysis</a:t>
            </a:r>
          </a:p>
        </p:txBody>
      </p:sp>
      <p:sp>
        <p:nvSpPr>
          <p:cNvPr id="265" name="2011-2016"/>
          <p:cNvSpPr txBox="1"/>
          <p:nvPr/>
        </p:nvSpPr>
        <p:spPr>
          <a:xfrm>
            <a:off x="657967" y="2017801"/>
            <a:ext cx="2369186" cy="736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cap="all" sz="5000">
                <a:solidFill>
                  <a:srgbClr val="FFFFFF"/>
                </a:solidFill>
                <a:latin typeface="+mn-lt"/>
                <a:ea typeface="+mn-ea"/>
                <a:cs typeface="+mn-cs"/>
                <a:sym typeface="DIN Condensed"/>
              </a:defRPr>
            </a:lvl1pPr>
          </a:lstStyle>
          <a:p>
            <a:pPr/>
            <a:r>
              <a:t> 2011-2016</a:t>
            </a:r>
          </a:p>
        </p:txBody>
      </p:sp>
      <p:pic>
        <p:nvPicPr>
          <p:cNvPr id="266" name="Screen Shot 2018-05-08 at 11.56.42 PM.png" descr="Screen Shot 2018-05-08 at 11.56.42 PM.png"/>
          <p:cNvPicPr>
            <a:picLocks noChangeAspect="1"/>
          </p:cNvPicPr>
          <p:nvPr/>
        </p:nvPicPr>
        <p:blipFill>
          <a:blip r:embed="rId2">
            <a:extLst/>
          </a:blip>
          <a:stretch>
            <a:fillRect/>
          </a:stretch>
        </p:blipFill>
        <p:spPr>
          <a:xfrm>
            <a:off x="12542632" y="2927016"/>
            <a:ext cx="11720030" cy="8297685"/>
          </a:xfrm>
          <a:prstGeom prst="rect">
            <a:avLst/>
          </a:prstGeom>
          <a:ln w="12700">
            <a:miter lim="400000"/>
          </a:ln>
        </p:spPr>
      </p:pic>
      <p:pic>
        <p:nvPicPr>
          <p:cNvPr id="267" name="Screen Shot 2018-05-08 at 11.56.29 PM.png" descr="Screen Shot 2018-05-08 at 11.56.29 PM.png"/>
          <p:cNvPicPr>
            <a:picLocks noChangeAspect="1"/>
          </p:cNvPicPr>
          <p:nvPr/>
        </p:nvPicPr>
        <p:blipFill>
          <a:blip r:embed="rId3">
            <a:extLst/>
          </a:blip>
          <a:stretch>
            <a:fillRect/>
          </a:stretch>
        </p:blipFill>
        <p:spPr>
          <a:xfrm>
            <a:off x="603250" y="3013957"/>
            <a:ext cx="11218565" cy="829768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Title 1"/>
          <p:cNvSpPr txBox="1"/>
          <p:nvPr>
            <p:ph type="title"/>
          </p:nvPr>
        </p:nvSpPr>
        <p:spPr>
          <a:xfrm>
            <a:off x="381000" y="812800"/>
            <a:ext cx="22860000" cy="1016000"/>
          </a:xfrm>
          <a:prstGeom prst="rect">
            <a:avLst/>
          </a:prstGeom>
        </p:spPr>
        <p:txBody>
          <a:bodyPr/>
          <a:lstStyle>
            <a:lvl1pPr defTabSz="685165">
              <a:spcBef>
                <a:spcPts val="3200"/>
              </a:spcBef>
              <a:defRPr sz="7221"/>
            </a:lvl1pPr>
          </a:lstStyle>
          <a:p>
            <a:pPr/>
            <a:r>
              <a:t> Correlation values                                                                             2011-2016</a:t>
            </a:r>
          </a:p>
        </p:txBody>
      </p:sp>
      <p:pic>
        <p:nvPicPr>
          <p:cNvPr id="270" name="Screen Shot 2018-05-10 at 12.38.47 AM.png" descr="Screen Shot 2018-05-10 at 12.38.47 AM.png"/>
          <p:cNvPicPr>
            <a:picLocks noChangeAspect="1"/>
          </p:cNvPicPr>
          <p:nvPr/>
        </p:nvPicPr>
        <p:blipFill>
          <a:blip r:embed="rId2">
            <a:extLst/>
          </a:blip>
          <a:stretch>
            <a:fillRect/>
          </a:stretch>
        </p:blipFill>
        <p:spPr>
          <a:xfrm>
            <a:off x="1572979" y="2674143"/>
            <a:ext cx="18901242" cy="881886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Title 1"/>
          <p:cNvSpPr txBox="1"/>
          <p:nvPr>
            <p:ph type="title"/>
          </p:nvPr>
        </p:nvSpPr>
        <p:spPr>
          <a:xfrm>
            <a:off x="381000" y="812800"/>
            <a:ext cx="22860000" cy="1016000"/>
          </a:xfrm>
          <a:prstGeom prst="rect">
            <a:avLst/>
          </a:prstGeom>
        </p:spPr>
        <p:txBody>
          <a:bodyPr/>
          <a:lstStyle>
            <a:lvl1pPr defTabSz="685165">
              <a:spcBef>
                <a:spcPts val="3200"/>
              </a:spcBef>
              <a:defRPr sz="7221"/>
            </a:lvl1pPr>
          </a:lstStyle>
          <a:p>
            <a:pPr/>
            <a:r>
              <a:t> Correlation values                                                                             2011-2016</a:t>
            </a:r>
          </a:p>
        </p:txBody>
      </p:sp>
      <p:pic>
        <p:nvPicPr>
          <p:cNvPr id="273" name="Screen Shot 2018-05-10 at 12.45.14 AM.png" descr="Screen Shot 2018-05-10 at 12.45.14 AM.png"/>
          <p:cNvPicPr>
            <a:picLocks noChangeAspect="1"/>
          </p:cNvPicPr>
          <p:nvPr/>
        </p:nvPicPr>
        <p:blipFill>
          <a:blip r:embed="rId2">
            <a:extLst/>
          </a:blip>
          <a:stretch>
            <a:fillRect/>
          </a:stretch>
        </p:blipFill>
        <p:spPr>
          <a:xfrm>
            <a:off x="2234918" y="2688034"/>
            <a:ext cx="19914164" cy="907851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Interesting observations"/>
          <p:cNvSpPr txBox="1"/>
          <p:nvPr>
            <p:ph type="title"/>
          </p:nvPr>
        </p:nvSpPr>
        <p:spPr>
          <a:xfrm>
            <a:off x="571499" y="838200"/>
            <a:ext cx="22860001" cy="1016000"/>
          </a:xfrm>
          <a:prstGeom prst="rect">
            <a:avLst/>
          </a:prstGeom>
        </p:spPr>
        <p:txBody>
          <a:bodyPr/>
          <a:lstStyle/>
          <a:p>
            <a:pPr lvl="2" indent="379475" defTabSz="685165">
              <a:spcBef>
                <a:spcPts val="3200"/>
              </a:spcBef>
              <a:defRPr sz="7221"/>
            </a:pPr>
            <a:r>
              <a:t>Interesting observations</a:t>
            </a:r>
          </a:p>
        </p:txBody>
      </p:sp>
      <p:sp>
        <p:nvSpPr>
          <p:cNvPr id="276" name="Crime decreases with decrease in percentage of people officially regarded as poor.…"/>
          <p:cNvSpPr txBox="1"/>
          <p:nvPr>
            <p:ph type="body" idx="1"/>
          </p:nvPr>
        </p:nvSpPr>
        <p:spPr>
          <a:xfrm>
            <a:off x="571499" y="1284535"/>
            <a:ext cx="22860001" cy="11146930"/>
          </a:xfrm>
          <a:prstGeom prst="rect">
            <a:avLst/>
          </a:prstGeom>
        </p:spPr>
        <p:txBody>
          <a:bodyPr/>
          <a:lstStyle/>
          <a:p>
            <a:pPr/>
          </a:p>
          <a:p>
            <a:pPr/>
          </a:p>
          <a:p>
            <a:pPr/>
            <a:r>
              <a:t>Crime decreases with decrease in percentage of people officially regarded as poor.</a:t>
            </a:r>
          </a:p>
          <a:p>
            <a:pPr/>
            <a:r>
              <a:t>Crime decrease with</a:t>
            </a:r>
            <a:r>
              <a:rPr b="1">
                <a:latin typeface="Avenir Next"/>
                <a:ea typeface="Avenir Next"/>
                <a:cs typeface="Avenir Next"/>
                <a:sym typeface="Avenir Next"/>
              </a:rPr>
              <a:t> </a:t>
            </a:r>
            <a:r>
              <a:t>Decrease in percentage of  people who did not go to college.</a:t>
            </a:r>
          </a:p>
          <a:p>
            <a:pPr/>
            <a:r>
              <a:t>Burglaries increase with an increase in poverty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Title 1"/>
          <p:cNvSpPr txBox="1"/>
          <p:nvPr>
            <p:ph type="title"/>
          </p:nvPr>
        </p:nvSpPr>
        <p:spPr>
          <a:xfrm>
            <a:off x="571499" y="990600"/>
            <a:ext cx="22860001" cy="1016000"/>
          </a:xfrm>
          <a:prstGeom prst="rect">
            <a:avLst/>
          </a:prstGeom>
        </p:spPr>
        <p:txBody>
          <a:bodyPr/>
          <a:lstStyle>
            <a:lvl1pPr defTabSz="685165">
              <a:spcBef>
                <a:spcPts val="3200"/>
              </a:spcBef>
              <a:defRPr sz="7221"/>
            </a:lvl1pPr>
          </a:lstStyle>
          <a:p>
            <a:pPr/>
            <a:r>
              <a:t>Future Work</a:t>
            </a:r>
          </a:p>
        </p:txBody>
      </p:sp>
      <p:sp>
        <p:nvSpPr>
          <p:cNvPr id="279" name="Content Placeholder 2"/>
          <p:cNvSpPr txBox="1"/>
          <p:nvPr>
            <p:ph type="body" idx="1"/>
          </p:nvPr>
        </p:nvSpPr>
        <p:spPr>
          <a:xfrm>
            <a:off x="571499" y="2565400"/>
            <a:ext cx="22860001" cy="8585200"/>
          </a:xfrm>
          <a:prstGeom prst="rect">
            <a:avLst/>
          </a:prstGeom>
        </p:spPr>
        <p:txBody>
          <a:bodyPr/>
          <a:lstStyle/>
          <a:p>
            <a:pPr/>
          </a:p>
          <a:p>
            <a:pPr/>
            <a:r>
              <a:t>Investigate more correlations between more datasets.</a:t>
            </a:r>
          </a:p>
          <a:p>
            <a:pPr/>
            <a:r>
              <a:t>Range based correlations.</a:t>
            </a:r>
          </a:p>
          <a:p>
            <a:pPr/>
            <a:r>
              <a:t>Investigating correlations between sequences of different sizes.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1" name="Image" descr="Image"/>
          <p:cNvPicPr>
            <a:picLocks noChangeAspect="1"/>
          </p:cNvPicPr>
          <p:nvPr/>
        </p:nvPicPr>
        <p:blipFill>
          <a:blip r:embed="rId2">
            <a:extLst/>
          </a:blip>
          <a:stretch>
            <a:fillRect/>
          </a:stretch>
        </p:blipFill>
        <p:spPr>
          <a:xfrm>
            <a:off x="3161773" y="718416"/>
            <a:ext cx="18060454" cy="1203320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Title 1"/>
          <p:cNvSpPr txBox="1"/>
          <p:nvPr>
            <p:ph type="title"/>
          </p:nvPr>
        </p:nvSpPr>
        <p:spPr>
          <a:xfrm>
            <a:off x="762000" y="765189"/>
            <a:ext cx="22860000" cy="1016001"/>
          </a:xfrm>
          <a:prstGeom prst="rect">
            <a:avLst/>
          </a:prstGeom>
        </p:spPr>
        <p:txBody>
          <a:bodyPr/>
          <a:lstStyle>
            <a:lvl1pPr defTabSz="685165">
              <a:spcBef>
                <a:spcPts val="3200"/>
              </a:spcBef>
              <a:defRPr sz="7221"/>
            </a:lvl1pPr>
          </a:lstStyle>
          <a:p>
            <a:pPr/>
            <a:r>
              <a:t>Architecture</a:t>
            </a:r>
          </a:p>
        </p:txBody>
      </p:sp>
      <p:grpSp>
        <p:nvGrpSpPr>
          <p:cNvPr id="175" name="Rectangle 3"/>
          <p:cNvGrpSpPr/>
          <p:nvPr/>
        </p:nvGrpSpPr>
        <p:grpSpPr>
          <a:xfrm>
            <a:off x="5182184" y="2301185"/>
            <a:ext cx="13106401" cy="1200913"/>
            <a:chOff x="0" y="0"/>
            <a:chExt cx="13106400" cy="1200912"/>
          </a:xfrm>
        </p:grpSpPr>
        <p:sp>
          <p:nvSpPr>
            <p:cNvPr id="173" name="Rectangle"/>
            <p:cNvSpPr/>
            <p:nvPr/>
          </p:nvSpPr>
          <p:spPr>
            <a:xfrm>
              <a:off x="0" y="-1"/>
              <a:ext cx="13106400" cy="1200914"/>
            </a:xfrm>
            <a:prstGeom prst="rect">
              <a:avLst/>
            </a:prstGeom>
            <a:solidFill>
              <a:srgbClr val="0F6FC6"/>
            </a:solidFill>
            <a:ln w="25400" cap="flat">
              <a:solidFill>
                <a:srgbClr val="0B5190"/>
              </a:solidFill>
              <a:prstDash val="solid"/>
              <a:round/>
            </a:ln>
            <a:effectLst/>
          </p:spPr>
          <p:txBody>
            <a:bodyPr wrap="square" lIns="50800" tIns="50800" rIns="50800" bIns="50800" numCol="1" anchor="ctr">
              <a:noAutofit/>
            </a:bodyP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74" name="Graphs"/>
            <p:cNvSpPr txBox="1"/>
            <p:nvPr/>
          </p:nvSpPr>
          <p:spPr>
            <a:xfrm>
              <a:off x="0" y="175006"/>
              <a:ext cx="13106400"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4300">
                  <a:solidFill>
                    <a:srgbClr val="000000"/>
                  </a:solidFill>
                  <a:latin typeface="Avenir Next"/>
                  <a:ea typeface="Avenir Next"/>
                  <a:cs typeface="Avenir Next"/>
                  <a:sym typeface="Avenir Next"/>
                </a:defRPr>
              </a:lvl1pPr>
            </a:lstStyle>
            <a:p>
              <a:pPr/>
              <a:r>
                <a:t>Graphs</a:t>
              </a:r>
            </a:p>
          </p:txBody>
        </p:sp>
      </p:grpSp>
      <p:grpSp>
        <p:nvGrpSpPr>
          <p:cNvPr id="178" name="Rectangle 5"/>
          <p:cNvGrpSpPr/>
          <p:nvPr/>
        </p:nvGrpSpPr>
        <p:grpSpPr>
          <a:xfrm>
            <a:off x="5182184" y="7719086"/>
            <a:ext cx="13106401" cy="1828801"/>
            <a:chOff x="0" y="116840"/>
            <a:chExt cx="13106400" cy="1828800"/>
          </a:xfrm>
        </p:grpSpPr>
        <p:sp>
          <p:nvSpPr>
            <p:cNvPr id="176" name="Rectangle"/>
            <p:cNvSpPr/>
            <p:nvPr/>
          </p:nvSpPr>
          <p:spPr>
            <a:xfrm>
              <a:off x="0" y="116840"/>
              <a:ext cx="13106400" cy="1828801"/>
            </a:xfrm>
            <a:prstGeom prst="rect">
              <a:avLst/>
            </a:prstGeom>
            <a:solidFill>
              <a:srgbClr val="7030A0"/>
            </a:solidFill>
            <a:ln w="25400" cap="flat">
              <a:solidFill>
                <a:srgbClr val="0B5190"/>
              </a:solidFill>
              <a:prstDash val="solid"/>
              <a:round/>
            </a:ln>
            <a:effectLst/>
          </p:spPr>
          <p:txBody>
            <a:bodyPr wrap="square" lIns="50800" tIns="50800" rIns="50800" bIns="50800" numCol="1" anchor="ctr">
              <a:noAutofit/>
            </a:bodyP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77" name="Aggregation using (Pyspark,SparkSql,HDFS)"/>
            <p:cNvSpPr txBox="1"/>
            <p:nvPr/>
          </p:nvSpPr>
          <p:spPr>
            <a:xfrm>
              <a:off x="0" y="650240"/>
              <a:ext cx="13106400"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3800">
                  <a:solidFill>
                    <a:srgbClr val="000000"/>
                  </a:solidFill>
                  <a:latin typeface="Avenir Next"/>
                  <a:ea typeface="Avenir Next"/>
                  <a:cs typeface="Avenir Next"/>
                  <a:sym typeface="Avenir Next"/>
                </a:defRPr>
              </a:lvl1pPr>
            </a:lstStyle>
            <a:p>
              <a:pPr/>
              <a:r>
                <a:t>Aggregation using (Pyspark,SparkSql,HDFS)</a:t>
              </a:r>
            </a:p>
          </p:txBody>
        </p:sp>
      </p:grpSp>
      <p:grpSp>
        <p:nvGrpSpPr>
          <p:cNvPr id="181" name="Rectangle 6"/>
          <p:cNvGrpSpPr/>
          <p:nvPr/>
        </p:nvGrpSpPr>
        <p:grpSpPr>
          <a:xfrm>
            <a:off x="5182184" y="5576813"/>
            <a:ext cx="13106401" cy="1524001"/>
            <a:chOff x="0" y="0"/>
            <a:chExt cx="13106400" cy="1524000"/>
          </a:xfrm>
        </p:grpSpPr>
        <p:sp>
          <p:nvSpPr>
            <p:cNvPr id="179" name="Rectangle"/>
            <p:cNvSpPr/>
            <p:nvPr/>
          </p:nvSpPr>
          <p:spPr>
            <a:xfrm>
              <a:off x="0" y="0"/>
              <a:ext cx="13106400" cy="1524000"/>
            </a:xfrm>
            <a:prstGeom prst="rect">
              <a:avLst/>
            </a:prstGeom>
            <a:solidFill>
              <a:schemeClr val="accent5">
                <a:hueOff val="343847"/>
                <a:satOff val="6318"/>
                <a:lumOff val="8159"/>
              </a:schemeClr>
            </a:solidFill>
            <a:ln w="25400" cap="flat">
              <a:solidFill>
                <a:srgbClr val="0B5190"/>
              </a:solidFill>
              <a:prstDash val="solid"/>
              <a:round/>
            </a:ln>
            <a:effectLst/>
          </p:spPr>
          <p:txBody>
            <a:bodyPr wrap="square" lIns="50800" tIns="50800" rIns="50800" bIns="50800" numCol="1" anchor="ctr">
              <a:noAutofit/>
            </a:bodyP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80" name="Correlations using FastDTW"/>
            <p:cNvSpPr txBox="1"/>
            <p:nvPr/>
          </p:nvSpPr>
          <p:spPr>
            <a:xfrm>
              <a:off x="0" y="374650"/>
              <a:ext cx="13106400"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3900">
                  <a:solidFill>
                    <a:srgbClr val="000000"/>
                  </a:solidFill>
                  <a:latin typeface="Avenir Next"/>
                  <a:ea typeface="Avenir Next"/>
                  <a:cs typeface="Avenir Next"/>
                  <a:sym typeface="Avenir Next"/>
                </a:defRPr>
              </a:lvl1pPr>
            </a:lstStyle>
            <a:p>
              <a:pPr/>
              <a:r>
                <a:t>Correlations using FastDTW</a:t>
              </a:r>
            </a:p>
          </p:txBody>
        </p:sp>
      </p:grpSp>
      <p:sp>
        <p:nvSpPr>
          <p:cNvPr id="182" name="Data Sets:…"/>
          <p:cNvSpPr/>
          <p:nvPr/>
        </p:nvSpPr>
        <p:spPr>
          <a:xfrm>
            <a:off x="5207517" y="9919581"/>
            <a:ext cx="13211981" cy="3193261"/>
          </a:xfrm>
          <a:prstGeom prst="rect">
            <a:avLst/>
          </a:prstGeom>
          <a:solidFill>
            <a:schemeClr val="accent2">
              <a:hueOff val="159405"/>
              <a:satOff val="19882"/>
              <a:lumOff val="-20980"/>
            </a:schemeClr>
          </a:solidFill>
          <a:ln w="12700">
            <a:miter lim="400000"/>
          </a:ln>
          <a:extLst>
            <a:ext uri="{C572A759-6A51-4108-AA02-DFA0A04FC94B}">
              <ma14:wrappingTextBoxFlag xmlns:ma14="http://schemas.microsoft.com/office/mac/drawingml/2011/main" val="1"/>
            </a:ext>
          </a:extLst>
        </p:spPr>
        <p:txBody>
          <a:bodyPr lIns="50800" tIns="50800" rIns="50800" bIns="50800"/>
          <a:lstStyle/>
          <a:p>
            <a:pPr lvl="6">
              <a:lnSpc>
                <a:spcPct val="80000"/>
              </a:lnSpc>
              <a:spcBef>
                <a:spcPts val="0"/>
              </a:spcBef>
              <a:defRPr sz="4000">
                <a:solidFill>
                  <a:srgbClr val="FFFFFF"/>
                </a:solidFill>
                <a:latin typeface="+mn-lt"/>
                <a:ea typeface="+mn-ea"/>
                <a:cs typeface="+mn-cs"/>
                <a:sym typeface="DIN Condensed"/>
              </a:defRPr>
            </a:pPr>
          </a:p>
          <a:p>
            <a:pPr lvl="6">
              <a:lnSpc>
                <a:spcPct val="80000"/>
              </a:lnSpc>
              <a:spcBef>
                <a:spcPts val="0"/>
              </a:spcBef>
              <a:defRPr sz="4000">
                <a:solidFill>
                  <a:srgbClr val="FFFFFF"/>
                </a:solidFill>
                <a:latin typeface="+mn-lt"/>
                <a:ea typeface="+mn-ea"/>
                <a:cs typeface="+mn-cs"/>
                <a:sym typeface="DIN Condensed"/>
              </a:defRPr>
            </a:pPr>
          </a:p>
          <a:p>
            <a:pPr lvl="8">
              <a:lnSpc>
                <a:spcPct val="80000"/>
              </a:lnSpc>
              <a:spcBef>
                <a:spcPts val="0"/>
              </a:spcBef>
              <a:defRPr sz="5900">
                <a:solidFill>
                  <a:srgbClr val="FFFFFF"/>
                </a:solidFill>
                <a:latin typeface="+mn-lt"/>
                <a:ea typeface="+mn-ea"/>
                <a:cs typeface="+mn-cs"/>
                <a:sym typeface="DIN Condensed"/>
              </a:defRPr>
            </a:pPr>
            <a:r>
              <a:t>                     Data Sets:</a:t>
            </a:r>
          </a:p>
          <a:p>
            <a:pPr lvl="6">
              <a:lnSpc>
                <a:spcPct val="80000"/>
              </a:lnSpc>
              <a:spcBef>
                <a:spcPts val="0"/>
              </a:spcBef>
              <a:defRPr sz="5900">
                <a:solidFill>
                  <a:srgbClr val="FFFFFF"/>
                </a:solidFill>
                <a:latin typeface="+mn-lt"/>
                <a:ea typeface="+mn-ea"/>
                <a:cs typeface="+mn-cs"/>
                <a:sym typeface="DIN Condensed"/>
              </a:defRPr>
            </a:pPr>
            <a:r>
              <a:t>Crime, Weather, Demographics, Taxi, 311, Poverty</a:t>
            </a:r>
          </a:p>
        </p:txBody>
      </p:sp>
      <p:grpSp>
        <p:nvGrpSpPr>
          <p:cNvPr id="185" name="Rectangle 7"/>
          <p:cNvGrpSpPr/>
          <p:nvPr/>
        </p:nvGrpSpPr>
        <p:grpSpPr>
          <a:xfrm>
            <a:off x="5182184" y="3872883"/>
            <a:ext cx="13106401" cy="1200913"/>
            <a:chOff x="0" y="0"/>
            <a:chExt cx="13106400" cy="1200912"/>
          </a:xfrm>
        </p:grpSpPr>
        <p:sp>
          <p:nvSpPr>
            <p:cNvPr id="183" name="Rectangle"/>
            <p:cNvSpPr/>
            <p:nvPr/>
          </p:nvSpPr>
          <p:spPr>
            <a:xfrm>
              <a:off x="0" y="-1"/>
              <a:ext cx="13106400" cy="1200914"/>
            </a:xfrm>
            <a:prstGeom prst="rect">
              <a:avLst/>
            </a:prstGeom>
            <a:solidFill>
              <a:srgbClr val="92D050"/>
            </a:solidFill>
            <a:ln w="25400" cap="flat">
              <a:solidFill>
                <a:srgbClr val="0B5190"/>
              </a:solidFill>
              <a:prstDash val="solid"/>
              <a:round/>
            </a:ln>
            <a:effectLst/>
          </p:spPr>
          <p:txBody>
            <a:bodyPr wrap="square" lIns="50800" tIns="50800" rIns="50800" bIns="50800" numCol="1" anchor="ctr">
              <a:noAutofit/>
            </a:bodyP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84" name="Python,Pandas, Matplotlib"/>
            <p:cNvSpPr txBox="1"/>
            <p:nvPr/>
          </p:nvSpPr>
          <p:spPr>
            <a:xfrm>
              <a:off x="0" y="213106"/>
              <a:ext cx="13106400"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3900">
                  <a:solidFill>
                    <a:srgbClr val="222222"/>
                  </a:solidFill>
                  <a:latin typeface="Avenir Next"/>
                  <a:ea typeface="Avenir Next"/>
                  <a:cs typeface="Avenir Next"/>
                  <a:sym typeface="Avenir Next"/>
                </a:defRPr>
              </a:lvl1pPr>
            </a:lstStyle>
            <a:p>
              <a:pPr/>
              <a:r>
                <a:t>Python,Pandas, Matplotlib</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Title 1"/>
          <p:cNvSpPr txBox="1"/>
          <p:nvPr>
            <p:ph type="title"/>
          </p:nvPr>
        </p:nvSpPr>
        <p:spPr>
          <a:xfrm>
            <a:off x="598191" y="614523"/>
            <a:ext cx="22860001" cy="1016001"/>
          </a:xfrm>
          <a:prstGeom prst="rect">
            <a:avLst/>
          </a:prstGeom>
        </p:spPr>
        <p:txBody>
          <a:bodyPr/>
          <a:lstStyle>
            <a:lvl1pPr defTabSz="685165">
              <a:spcBef>
                <a:spcPts val="3200"/>
              </a:spcBef>
              <a:defRPr sz="7221"/>
            </a:lvl1pPr>
          </a:lstStyle>
          <a:p>
            <a:pPr/>
            <a:r>
              <a:t>Data Gathering</a:t>
            </a:r>
          </a:p>
        </p:txBody>
      </p:sp>
      <p:sp>
        <p:nvSpPr>
          <p:cNvPr id="188" name="Content Placeholder 2"/>
          <p:cNvSpPr txBox="1"/>
          <p:nvPr>
            <p:ph type="body" idx="1"/>
          </p:nvPr>
        </p:nvSpPr>
        <p:spPr>
          <a:xfrm>
            <a:off x="598191" y="2565400"/>
            <a:ext cx="22860001" cy="8585200"/>
          </a:xfrm>
          <a:prstGeom prst="rect">
            <a:avLst/>
          </a:prstGeom>
        </p:spPr>
        <p:txBody>
          <a:bodyPr/>
          <a:lstStyle/>
          <a:p>
            <a:pPr marL="609600" indent="-609600" defTabSz="792479">
              <a:spcBef>
                <a:spcPts val="3700"/>
              </a:spcBef>
              <a:defRPr sz="4608"/>
            </a:pPr>
            <a:r>
              <a:t>Crime Data (NYC Open Data)</a:t>
            </a:r>
          </a:p>
          <a:p>
            <a:pPr marL="609600" indent="-609600" defTabSz="792479">
              <a:spcBef>
                <a:spcPts val="3700"/>
              </a:spcBef>
              <a:defRPr sz="4608"/>
            </a:pPr>
            <a:r>
              <a:t>Weather Data (NYU BOX)</a:t>
            </a:r>
          </a:p>
          <a:p>
            <a:pPr marL="609600" indent="-609600" defTabSz="792479">
              <a:spcBef>
                <a:spcPts val="3700"/>
              </a:spcBef>
              <a:defRPr sz="4608"/>
            </a:pPr>
            <a:r>
              <a:t>Demographics (NYC City Data Portal )</a:t>
            </a:r>
          </a:p>
          <a:p>
            <a:pPr marL="609600" indent="-609600" defTabSz="792479">
              <a:spcBef>
                <a:spcPts val="3700"/>
              </a:spcBef>
              <a:defRPr sz="4608"/>
            </a:pPr>
            <a:r>
              <a:t>Income Data (NYC City Data Portal)</a:t>
            </a:r>
          </a:p>
          <a:p>
            <a:pPr marL="609600" indent="-609600" defTabSz="792479">
              <a:spcBef>
                <a:spcPts val="3700"/>
              </a:spcBef>
              <a:defRPr sz="4608"/>
            </a:pPr>
            <a:r>
              <a:t>Taxi Data ( NYC Open Data)</a:t>
            </a:r>
          </a:p>
          <a:p>
            <a:pPr marL="609600" indent="-609600" defTabSz="792479">
              <a:spcBef>
                <a:spcPts val="3700"/>
              </a:spcBef>
              <a:defRPr sz="4608"/>
            </a:pPr>
            <a:r>
              <a:t>311 Data ( NYC Open Data)</a:t>
            </a:r>
          </a:p>
          <a:p>
            <a:pPr marL="609600" indent="-609600" defTabSz="792479">
              <a:spcBef>
                <a:spcPts val="3700"/>
              </a:spcBef>
              <a:defRPr sz="4608"/>
            </a:pPr>
            <a:r>
              <a:t>Poverty Data (NYC Gov Data Portal)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Title 1"/>
          <p:cNvSpPr txBox="1"/>
          <p:nvPr>
            <p:ph type="title"/>
          </p:nvPr>
        </p:nvSpPr>
        <p:spPr>
          <a:xfrm>
            <a:off x="571499" y="965200"/>
            <a:ext cx="22860001" cy="1016000"/>
          </a:xfrm>
          <a:prstGeom prst="rect">
            <a:avLst/>
          </a:prstGeom>
        </p:spPr>
        <p:txBody>
          <a:bodyPr/>
          <a:lstStyle>
            <a:lvl1pPr defTabSz="685165">
              <a:spcBef>
                <a:spcPts val="3200"/>
              </a:spcBef>
              <a:defRPr sz="7221"/>
            </a:lvl1pPr>
          </a:lstStyle>
          <a:p>
            <a:pPr/>
            <a:r>
              <a:t>Data Cleaning</a:t>
            </a:r>
          </a:p>
        </p:txBody>
      </p:sp>
      <p:sp>
        <p:nvSpPr>
          <p:cNvPr id="191" name="Content Placeholder 2"/>
          <p:cNvSpPr txBox="1"/>
          <p:nvPr>
            <p:ph type="body" idx="1"/>
          </p:nvPr>
        </p:nvSpPr>
        <p:spPr>
          <a:xfrm>
            <a:off x="571499" y="2006600"/>
            <a:ext cx="22860001" cy="8585200"/>
          </a:xfrm>
          <a:prstGeom prst="rect">
            <a:avLst/>
          </a:prstGeom>
        </p:spPr>
        <p:txBody>
          <a:bodyPr/>
          <a:lstStyle/>
          <a:p>
            <a:pPr/>
          </a:p>
          <a:p>
            <a:pPr/>
            <a:r>
              <a:t>Fixing Column Names ( Same column different representation)</a:t>
            </a:r>
          </a:p>
          <a:p>
            <a:pPr/>
            <a:r>
              <a:t>Null Values</a:t>
            </a:r>
          </a:p>
          <a:p>
            <a:pPr/>
            <a:r>
              <a:t>Date formatting – different date formats in different datasets</a:t>
            </a:r>
          </a:p>
          <a:p>
            <a:pPr/>
            <a:r>
              <a:t>Renaming columns</a:t>
            </a:r>
          </a:p>
          <a:p>
            <a:pPr/>
            <a:r>
              <a:t>Slicing two datasets into same temporal and spatial resolution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Title 1"/>
          <p:cNvSpPr txBox="1"/>
          <p:nvPr>
            <p:ph type="title"/>
          </p:nvPr>
        </p:nvSpPr>
        <p:spPr>
          <a:xfrm>
            <a:off x="571499" y="838200"/>
            <a:ext cx="22860001" cy="1016000"/>
          </a:xfrm>
          <a:prstGeom prst="rect">
            <a:avLst/>
          </a:prstGeom>
        </p:spPr>
        <p:txBody>
          <a:bodyPr/>
          <a:lstStyle>
            <a:lvl1pPr defTabSz="685165">
              <a:spcBef>
                <a:spcPts val="3200"/>
              </a:spcBef>
              <a:defRPr sz="7221"/>
            </a:lvl1pPr>
          </a:lstStyle>
          <a:p>
            <a:pPr/>
            <a:r>
              <a:t>Correlation Analysis approach</a:t>
            </a:r>
          </a:p>
        </p:txBody>
      </p:sp>
      <p:sp>
        <p:nvSpPr>
          <p:cNvPr id="194" name="Approach: Align and aggregate the two datasets into various sequences according to different temporal resolutions - yearly, monthly and daily.…"/>
          <p:cNvSpPr txBox="1"/>
          <p:nvPr>
            <p:ph type="body" idx="1"/>
          </p:nvPr>
        </p:nvSpPr>
        <p:spPr>
          <a:xfrm>
            <a:off x="598191" y="2565400"/>
            <a:ext cx="22860001" cy="8585200"/>
          </a:xfrm>
          <a:prstGeom prst="rect">
            <a:avLst/>
          </a:prstGeom>
        </p:spPr>
        <p:txBody>
          <a:bodyPr/>
          <a:lstStyle/>
          <a:p>
            <a:pPr marL="622300" indent="-622300" defTabSz="808990">
              <a:spcBef>
                <a:spcPts val="3800"/>
              </a:spcBef>
              <a:defRPr sz="4704"/>
            </a:pPr>
            <a:r>
              <a:t>Approach:</a:t>
            </a:r>
            <a:br/>
            <a:r>
              <a:t>Align and aggregate the two datasets into various sequences according to different temporal resolutions - yearly, monthly and daily. </a:t>
            </a:r>
          </a:p>
          <a:p>
            <a:pPr marL="622300" indent="-622300" defTabSz="808990">
              <a:spcBef>
                <a:spcPts val="3800"/>
              </a:spcBef>
              <a:defRPr sz="4704"/>
            </a:pPr>
            <a:r>
              <a:t>Calculate the correlation using DTW:</a:t>
            </a:r>
            <a:br/>
            <a:r>
              <a:t>                    </a:t>
            </a:r>
          </a:p>
          <a:p>
            <a:pPr marL="622300" indent="-622300" defTabSz="808990">
              <a:spcBef>
                <a:spcPts val="3800"/>
              </a:spcBef>
              <a:defRPr sz="4704"/>
            </a:pPr>
          </a:p>
          <a:p>
            <a:pPr marL="622300" indent="-622300" defTabSz="808990">
              <a:spcBef>
                <a:spcPts val="3800"/>
              </a:spcBef>
              <a:defRPr sz="4704"/>
            </a:pPr>
            <a:r>
              <a:t>If  β is near 0 = &gt; different/ not correlated sets</a:t>
            </a:r>
          </a:p>
          <a:p>
            <a:pPr marL="622300" indent="-622300" defTabSz="808990">
              <a:spcBef>
                <a:spcPts val="3800"/>
              </a:spcBef>
              <a:defRPr sz="4704"/>
            </a:pPr>
            <a:r>
              <a:t>If  β is near 1 =&gt; identical/correlated sets</a:t>
            </a:r>
          </a:p>
        </p:txBody>
      </p:sp>
      <p:pic>
        <p:nvPicPr>
          <p:cNvPr id="195" name="Screen Shot 2018-05-09 at 9.21.35 PM.png" descr="Screen Shot 2018-05-09 at 9.21.35 PM.png"/>
          <p:cNvPicPr>
            <a:picLocks noChangeAspect="1"/>
          </p:cNvPicPr>
          <p:nvPr/>
        </p:nvPicPr>
        <p:blipFill>
          <a:blip r:embed="rId2">
            <a:extLst/>
          </a:blip>
          <a:stretch>
            <a:fillRect/>
          </a:stretch>
        </p:blipFill>
        <p:spPr>
          <a:xfrm>
            <a:off x="3261964" y="6692900"/>
            <a:ext cx="13872270" cy="220563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CRIME AND WEATHER"/>
          <p:cNvSpPr txBox="1"/>
          <p:nvPr>
            <p:ph type="title"/>
          </p:nvPr>
        </p:nvSpPr>
        <p:spPr>
          <a:xfrm>
            <a:off x="571499" y="0"/>
            <a:ext cx="22860001" cy="8560693"/>
          </a:xfrm>
          <a:prstGeom prst="rect">
            <a:avLst/>
          </a:prstGeom>
        </p:spPr>
        <p:txBody>
          <a:bodyPr/>
          <a:lstStyle/>
          <a:p>
            <a:pPr/>
          </a:p>
          <a:p>
            <a:pPr/>
          </a:p>
          <a:p>
            <a:pPr lvl="8"/>
          </a:p>
          <a:p>
            <a:pPr lvl="8">
              <a:defRPr sz="12300"/>
            </a:pPr>
            <a:r>
              <a:t>               CRIME AND WEATHER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Crime  and Weather Correlation Analysis"/>
          <p:cNvSpPr txBox="1"/>
          <p:nvPr>
            <p:ph type="title"/>
          </p:nvPr>
        </p:nvSpPr>
        <p:spPr>
          <a:xfrm>
            <a:off x="571499" y="660400"/>
            <a:ext cx="22860001" cy="1016000"/>
          </a:xfrm>
          <a:prstGeom prst="rect">
            <a:avLst/>
          </a:prstGeom>
        </p:spPr>
        <p:txBody>
          <a:bodyPr/>
          <a:lstStyle>
            <a:lvl1pPr defTabSz="685165">
              <a:spcBef>
                <a:spcPts val="3200"/>
              </a:spcBef>
              <a:defRPr sz="7221"/>
            </a:lvl1pPr>
          </a:lstStyle>
          <a:p>
            <a:pPr/>
            <a:r>
              <a:t>Crime  and Weather Correlation Analysis</a:t>
            </a:r>
          </a:p>
        </p:txBody>
      </p:sp>
      <p:sp>
        <p:nvSpPr>
          <p:cNvPr id="200" name="2011-2016"/>
          <p:cNvSpPr txBox="1"/>
          <p:nvPr/>
        </p:nvSpPr>
        <p:spPr>
          <a:xfrm>
            <a:off x="19301567" y="567688"/>
            <a:ext cx="3832290" cy="12014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cap="all" sz="8700">
                <a:solidFill>
                  <a:schemeClr val="accent1"/>
                </a:solidFill>
                <a:latin typeface="+mn-lt"/>
                <a:ea typeface="+mn-ea"/>
                <a:cs typeface="+mn-cs"/>
                <a:sym typeface="DIN Condensed"/>
              </a:defRPr>
            </a:lvl1pPr>
          </a:lstStyle>
          <a:p>
            <a:pPr/>
            <a:r>
              <a:t>2011-2016</a:t>
            </a:r>
          </a:p>
        </p:txBody>
      </p:sp>
      <p:pic>
        <p:nvPicPr>
          <p:cNvPr id="201" name="crime_temp_daily_2011-2016.png" descr="crime_temp_daily_2011-2016.png"/>
          <p:cNvPicPr>
            <a:picLocks noChangeAspect="1"/>
          </p:cNvPicPr>
          <p:nvPr/>
        </p:nvPicPr>
        <p:blipFill>
          <a:blip r:embed="rId2">
            <a:extLst/>
          </a:blip>
          <a:stretch>
            <a:fillRect/>
          </a:stretch>
        </p:blipFill>
        <p:spPr>
          <a:xfrm>
            <a:off x="780256" y="2824884"/>
            <a:ext cx="10465132" cy="4342764"/>
          </a:xfrm>
          <a:prstGeom prst="rect">
            <a:avLst/>
          </a:prstGeom>
          <a:ln w="12700">
            <a:miter lim="400000"/>
          </a:ln>
        </p:spPr>
      </p:pic>
      <p:pic>
        <p:nvPicPr>
          <p:cNvPr id="202" name="crime_wind_speed_daily_2011-16.png" descr="crime_wind_speed_daily_2011-16.png"/>
          <p:cNvPicPr>
            <a:picLocks noChangeAspect="1"/>
          </p:cNvPicPr>
          <p:nvPr/>
        </p:nvPicPr>
        <p:blipFill>
          <a:blip r:embed="rId3">
            <a:extLst/>
          </a:blip>
          <a:stretch>
            <a:fillRect/>
          </a:stretch>
        </p:blipFill>
        <p:spPr>
          <a:xfrm>
            <a:off x="867812" y="8169719"/>
            <a:ext cx="11268382" cy="4320188"/>
          </a:xfrm>
          <a:prstGeom prst="rect">
            <a:avLst/>
          </a:prstGeom>
          <a:ln w="12700">
            <a:miter lim="400000"/>
          </a:ln>
        </p:spPr>
      </p:pic>
      <p:pic>
        <p:nvPicPr>
          <p:cNvPr id="203" name="crime_snow_daily_2011-16.png" descr="crime_snow_daily_2011-16.png"/>
          <p:cNvPicPr>
            <a:picLocks noChangeAspect="1"/>
          </p:cNvPicPr>
          <p:nvPr/>
        </p:nvPicPr>
        <p:blipFill>
          <a:blip r:embed="rId4">
            <a:extLst/>
          </a:blip>
          <a:stretch>
            <a:fillRect/>
          </a:stretch>
        </p:blipFill>
        <p:spPr>
          <a:xfrm>
            <a:off x="13273896" y="2849785"/>
            <a:ext cx="10062461" cy="4037642"/>
          </a:xfrm>
          <a:prstGeom prst="rect">
            <a:avLst/>
          </a:prstGeom>
          <a:ln w="12700">
            <a:miter lim="400000"/>
          </a:ln>
        </p:spPr>
      </p:pic>
      <p:pic>
        <p:nvPicPr>
          <p:cNvPr id="204" name="crime_precipitation_daily_2011-2016.png" descr="crime_precipitation_daily_2011-2016.png"/>
          <p:cNvPicPr>
            <a:picLocks noChangeAspect="1"/>
          </p:cNvPicPr>
          <p:nvPr/>
        </p:nvPicPr>
        <p:blipFill>
          <a:blip r:embed="rId5">
            <a:extLst/>
          </a:blip>
          <a:stretch>
            <a:fillRect/>
          </a:stretch>
        </p:blipFill>
        <p:spPr>
          <a:xfrm>
            <a:off x="13476873" y="8285320"/>
            <a:ext cx="10062461" cy="4088986"/>
          </a:xfrm>
          <a:prstGeom prst="rect">
            <a:avLst/>
          </a:prstGeom>
          <a:ln w="12700">
            <a:miter lim="400000"/>
          </a:ln>
        </p:spPr>
      </p:pic>
      <p:sp>
        <p:nvSpPr>
          <p:cNvPr id="205" name="Temperature"/>
          <p:cNvSpPr txBox="1"/>
          <p:nvPr/>
        </p:nvSpPr>
        <p:spPr>
          <a:xfrm>
            <a:off x="4767155" y="2040521"/>
            <a:ext cx="2565617"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Temperature</a:t>
            </a:r>
          </a:p>
        </p:txBody>
      </p:sp>
      <p:sp>
        <p:nvSpPr>
          <p:cNvPr id="206" name="Snow"/>
          <p:cNvSpPr txBox="1"/>
          <p:nvPr/>
        </p:nvSpPr>
        <p:spPr>
          <a:xfrm>
            <a:off x="17115175" y="2133233"/>
            <a:ext cx="1176300"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Snow</a:t>
            </a:r>
          </a:p>
        </p:txBody>
      </p:sp>
      <p:sp>
        <p:nvSpPr>
          <p:cNvPr id="207" name="Wind Speed"/>
          <p:cNvSpPr txBox="1"/>
          <p:nvPr/>
        </p:nvSpPr>
        <p:spPr>
          <a:xfrm>
            <a:off x="4462355" y="7496903"/>
            <a:ext cx="228523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Wind Speed</a:t>
            </a:r>
          </a:p>
        </p:txBody>
      </p:sp>
      <p:sp>
        <p:nvSpPr>
          <p:cNvPr id="208" name="Precipitation"/>
          <p:cNvSpPr txBox="1"/>
          <p:nvPr/>
        </p:nvSpPr>
        <p:spPr>
          <a:xfrm>
            <a:off x="16388010" y="7465153"/>
            <a:ext cx="259844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Precipitation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Title 1"/>
          <p:cNvSpPr txBox="1"/>
          <p:nvPr>
            <p:ph type="title"/>
          </p:nvPr>
        </p:nvSpPr>
        <p:spPr>
          <a:xfrm>
            <a:off x="571499" y="965200"/>
            <a:ext cx="22860001" cy="1016000"/>
          </a:xfrm>
          <a:prstGeom prst="rect">
            <a:avLst/>
          </a:prstGeom>
        </p:spPr>
        <p:txBody>
          <a:bodyPr/>
          <a:lstStyle>
            <a:lvl1pPr defTabSz="685165">
              <a:spcBef>
                <a:spcPts val="3200"/>
              </a:spcBef>
              <a:defRPr sz="7221"/>
            </a:lvl1pPr>
          </a:lstStyle>
          <a:p>
            <a:pPr/>
            <a:r>
              <a:t>cORRELATION vALUES     </a:t>
            </a:r>
          </a:p>
        </p:txBody>
      </p:sp>
      <p:pic>
        <p:nvPicPr>
          <p:cNvPr id="211" name="Screen Shot 2018-05-09 at 9.53.59 PM.png" descr="Screen Shot 2018-05-09 at 9.53.59 PM.png"/>
          <p:cNvPicPr>
            <a:picLocks noChangeAspect="1"/>
          </p:cNvPicPr>
          <p:nvPr/>
        </p:nvPicPr>
        <p:blipFill>
          <a:blip r:embed="rId2">
            <a:extLst/>
          </a:blip>
          <a:stretch>
            <a:fillRect/>
          </a:stretch>
        </p:blipFill>
        <p:spPr>
          <a:xfrm>
            <a:off x="2622271" y="3332931"/>
            <a:ext cx="19139458" cy="802714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